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Proxima Nova"/>
      <p:regular r:id="rId25"/>
      <p:bold r:id="rId26"/>
      <p:italic r:id="rId27"/>
      <p:boldItalic r:id="rId28"/>
    </p:embeddedFont>
    <p:embeddedFont>
      <p:font typeface="Lato"/>
      <p:regular r:id="rId29"/>
      <p:bold r:id="rId30"/>
      <p:italic r:id="rId31"/>
      <p:boldItalic r:id="rId32"/>
    </p:embeddedFont>
    <p:embeddedFont>
      <p:font typeface="Alfa Slab One"/>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bold.fntdata"/><Relationship Id="rId25" Type="http://schemas.openxmlformats.org/officeDocument/2006/relationships/font" Target="fonts/ProximaNova-regular.fntdata"/><Relationship Id="rId28" Type="http://schemas.openxmlformats.org/officeDocument/2006/relationships/font" Target="fonts/ProximaNova-boldItalic.fntdata"/><Relationship Id="rId27" Type="http://schemas.openxmlformats.org/officeDocument/2006/relationships/font" Target="fonts/ProximaNova-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6.xml"/><Relationship Id="rId33" Type="http://schemas.openxmlformats.org/officeDocument/2006/relationships/font" Target="fonts/AlfaSlabOne-regular.fntdata"/><Relationship Id="rId10" Type="http://schemas.openxmlformats.org/officeDocument/2006/relationships/slide" Target="slides/slide5.xml"/><Relationship Id="rId32"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4206bbbd6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4206bbbd6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40d5a4d455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40d5a4d455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42aa5b21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42aa5b21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40d5a4d455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40d5a4d455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3f54c3001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f54c3001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4206bbbd64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4206bbbd64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4206bbbd6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4206bbbd6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41dd3c71c5_4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41dd3c71c5_4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42a495976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42a495976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41dd3c71c5_3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41dd3c71c5_3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4206bbbd64_5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4206bbbd64_5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4206bbbd64_5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4206bbbd64_5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0d5a4d455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0d5a4d455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41dd3c71c5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1dd3c71c5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4206bbbd64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206bbbd64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41dd3c71c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41dd3c71c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41fe13a137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41fe13a137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41dd3c71c5_4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41dd3c71c5_4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youtube.com/watch?v=9OVtk6G2TnQ" TargetMode="Externa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8.png"/><Relationship Id="rId8"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www.cookbrothers.com/product-page.cfm?productno=45222" TargetMode="External"/><Relationship Id="rId4" Type="http://schemas.openxmlformats.org/officeDocument/2006/relationships/hyperlink" Target="https://www.jameco.com/Jameco/workshop/circuitnotes/circuit-notes-resistors.html" TargetMode="External"/><Relationship Id="rId9" Type="http://schemas.openxmlformats.org/officeDocument/2006/relationships/hyperlink" Target="http://www.wciimports.com/" TargetMode="External"/><Relationship Id="rId5" Type="http://schemas.openxmlformats.org/officeDocument/2006/relationships/hyperlink" Target="http://www.madlab.org/electrnx/lesson2.html" TargetMode="External"/><Relationship Id="rId6" Type="http://schemas.openxmlformats.org/officeDocument/2006/relationships/hyperlink" Target="https://www.ledsmagazine.com/articles/2004/01/what-is-an-led.html" TargetMode="External"/><Relationship Id="rId7" Type="http://schemas.openxmlformats.org/officeDocument/2006/relationships/hyperlink" Target="https://www.explainthatstuff.com/batteries.html" TargetMode="External"/><Relationship Id="rId8" Type="http://schemas.openxmlformats.org/officeDocument/2006/relationships/hyperlink" Target="http://resistor.cherryjourney.p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Reverse Engineering</a:t>
            </a:r>
            <a:endParaRPr/>
          </a:p>
        </p:txBody>
      </p:sp>
      <p:sp>
        <p:nvSpPr>
          <p:cNvPr id="60" name="Google Shape;60;p13"/>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LED Flashlight</a:t>
            </a:r>
            <a:endParaRPr/>
          </a:p>
        </p:txBody>
      </p:sp>
      <p:sp>
        <p:nvSpPr>
          <p:cNvPr id="61" name="Google Shape;61;p13"/>
          <p:cNvSpPr txBox="1"/>
          <p:nvPr>
            <p:ph idx="1" type="subTitle"/>
          </p:nvPr>
        </p:nvSpPr>
        <p:spPr>
          <a:xfrm>
            <a:off x="510450" y="3868113"/>
            <a:ext cx="8123100" cy="63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By Dean Kidder-Buell, Liz King, Ben Klinge, and Austin Marr</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Light Emitting Diodes</a:t>
            </a:r>
            <a:endParaRPr/>
          </a:p>
        </p:txBody>
      </p:sp>
      <p:sp>
        <p:nvSpPr>
          <p:cNvPr id="131" name="Google Shape;131;p22"/>
          <p:cNvSpPr txBox="1"/>
          <p:nvPr>
            <p:ph idx="1" type="body"/>
          </p:nvPr>
        </p:nvSpPr>
        <p:spPr>
          <a:xfrm>
            <a:off x="311700" y="1152475"/>
            <a:ext cx="50043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434343"/>
              </a:buClr>
              <a:buSzPts val="1600"/>
              <a:buFont typeface="Lato"/>
              <a:buChar char="●"/>
            </a:pPr>
            <a:r>
              <a:rPr lang="en" sz="1600">
                <a:solidFill>
                  <a:srgbClr val="434343"/>
                </a:solidFill>
                <a:latin typeface="Lato"/>
                <a:ea typeface="Lato"/>
                <a:cs typeface="Lato"/>
                <a:sym typeface="Lato"/>
              </a:rPr>
              <a:t>Conductors  made of aluminum-gallium-arsenide, a material that has no free electrons, because the atoms are perfectly bonded to each other. </a:t>
            </a:r>
            <a:endParaRPr sz="1600">
              <a:solidFill>
                <a:srgbClr val="434343"/>
              </a:solidFill>
              <a:latin typeface="Lato"/>
              <a:ea typeface="Lato"/>
              <a:cs typeface="Lato"/>
              <a:sym typeface="Lato"/>
            </a:endParaRPr>
          </a:p>
          <a:p>
            <a:pPr indent="-330200" lvl="0" marL="457200" rtl="0" algn="l">
              <a:spcBef>
                <a:spcPts val="0"/>
              </a:spcBef>
              <a:spcAft>
                <a:spcPts val="0"/>
              </a:spcAft>
              <a:buClr>
                <a:srgbClr val="434343"/>
              </a:buClr>
              <a:buSzPts val="1600"/>
              <a:buFont typeface="Lato"/>
              <a:buChar char="●"/>
            </a:pPr>
            <a:r>
              <a:rPr lang="en" sz="1600">
                <a:solidFill>
                  <a:srgbClr val="434343"/>
                </a:solidFill>
                <a:latin typeface="Lato"/>
                <a:ea typeface="Lato"/>
                <a:cs typeface="Lato"/>
                <a:sym typeface="Lato"/>
              </a:rPr>
              <a:t>This material can be “doped” to have either extra atoms or holes that electrons can flow into. An LED contains both of these materials, called N-type and P-type, respectively.</a:t>
            </a:r>
            <a:endParaRPr sz="1600">
              <a:solidFill>
                <a:srgbClr val="434343"/>
              </a:solidFill>
              <a:latin typeface="Lato"/>
              <a:ea typeface="Lato"/>
              <a:cs typeface="Lato"/>
              <a:sym typeface="Lato"/>
            </a:endParaRPr>
          </a:p>
          <a:p>
            <a:pPr indent="-330200" lvl="0" marL="457200" rtl="0" algn="l">
              <a:spcBef>
                <a:spcPts val="0"/>
              </a:spcBef>
              <a:spcAft>
                <a:spcPts val="0"/>
              </a:spcAft>
              <a:buClr>
                <a:srgbClr val="434343"/>
              </a:buClr>
              <a:buSzPts val="1600"/>
              <a:buFont typeface="Lato"/>
              <a:buChar char="●"/>
            </a:pPr>
            <a:r>
              <a:rPr lang="en" sz="1600">
                <a:solidFill>
                  <a:srgbClr val="434343"/>
                </a:solidFill>
                <a:latin typeface="Lato"/>
                <a:ea typeface="Lato"/>
                <a:cs typeface="Lato"/>
                <a:sym typeface="Lato"/>
              </a:rPr>
              <a:t> As electrons move from N to P-type, they drop to a lower orbital, releasing energy in the form of photons. </a:t>
            </a:r>
            <a:endParaRPr sz="1600">
              <a:solidFill>
                <a:srgbClr val="434343"/>
              </a:solidFill>
              <a:latin typeface="Lato"/>
              <a:ea typeface="Lato"/>
              <a:cs typeface="Lato"/>
              <a:sym typeface="Lato"/>
            </a:endParaRPr>
          </a:p>
          <a:p>
            <a:pPr indent="-330200" lvl="0" marL="457200" rtl="0" algn="l">
              <a:spcBef>
                <a:spcPts val="0"/>
              </a:spcBef>
              <a:spcAft>
                <a:spcPts val="0"/>
              </a:spcAft>
              <a:buClr>
                <a:srgbClr val="434343"/>
              </a:buClr>
              <a:buSzPts val="1600"/>
              <a:buFont typeface="Lato"/>
              <a:buChar char="●"/>
            </a:pPr>
            <a:r>
              <a:rPr lang="en" sz="1600">
                <a:solidFill>
                  <a:srgbClr val="434343"/>
                </a:solidFill>
                <a:latin typeface="Lato"/>
                <a:ea typeface="Lato"/>
                <a:cs typeface="Lato"/>
                <a:sym typeface="Lato"/>
              </a:rPr>
              <a:t>LEDs output more lumens than regular incandescent bulbs with less energy input, making them more efficient.</a:t>
            </a:r>
            <a:endParaRPr sz="1600">
              <a:solidFill>
                <a:srgbClr val="434343"/>
              </a:solidFill>
              <a:latin typeface="Lato"/>
              <a:ea typeface="Lato"/>
              <a:cs typeface="Lato"/>
              <a:sym typeface="Lato"/>
            </a:endParaRPr>
          </a:p>
        </p:txBody>
      </p:sp>
      <p:pic>
        <p:nvPicPr>
          <p:cNvPr id="132" name="Google Shape;132;p22"/>
          <p:cNvPicPr preferRelativeResize="0"/>
          <p:nvPr/>
        </p:nvPicPr>
        <p:blipFill>
          <a:blip r:embed="rId3">
            <a:alphaModFix/>
          </a:blip>
          <a:stretch>
            <a:fillRect/>
          </a:stretch>
        </p:blipFill>
        <p:spPr>
          <a:xfrm>
            <a:off x="6239000" y="0"/>
            <a:ext cx="2857500" cy="2857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3"/>
          <p:cNvSpPr txBox="1"/>
          <p:nvPr>
            <p:ph type="title"/>
          </p:nvPr>
        </p:nvSpPr>
        <p:spPr>
          <a:xfrm>
            <a:off x="311700" y="4554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Battery Function</a:t>
            </a:r>
            <a:endParaRPr/>
          </a:p>
        </p:txBody>
      </p:sp>
      <p:sp>
        <p:nvSpPr>
          <p:cNvPr id="138" name="Google Shape;138;p23"/>
          <p:cNvSpPr txBox="1"/>
          <p:nvPr>
            <p:ph idx="1" type="body"/>
          </p:nvPr>
        </p:nvSpPr>
        <p:spPr>
          <a:xfrm>
            <a:off x="277675" y="1173750"/>
            <a:ext cx="4968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434343"/>
                </a:solidFill>
              </a:rPr>
              <a:t>The flashlight converts the chemical energy of the batteries into light (electrical energy). </a:t>
            </a:r>
            <a:endParaRPr sz="1600">
              <a:solidFill>
                <a:srgbClr val="434343"/>
              </a:solidFill>
            </a:endParaRPr>
          </a:p>
          <a:p>
            <a:pPr indent="-330200" lvl="0" marL="457200" rtl="0" algn="l">
              <a:spcBef>
                <a:spcPts val="1600"/>
              </a:spcBef>
              <a:spcAft>
                <a:spcPts val="0"/>
              </a:spcAft>
              <a:buClr>
                <a:srgbClr val="434343"/>
              </a:buClr>
              <a:buSzPts val="1600"/>
              <a:buChar char="●"/>
            </a:pPr>
            <a:r>
              <a:rPr lang="en" sz="1600">
                <a:solidFill>
                  <a:srgbClr val="434343"/>
                </a:solidFill>
              </a:rPr>
              <a:t>Positive and negative ions created</a:t>
            </a:r>
            <a:endParaRPr sz="1600">
              <a:solidFill>
                <a:srgbClr val="434343"/>
              </a:solidFill>
            </a:endParaRPr>
          </a:p>
          <a:p>
            <a:pPr indent="-330200" lvl="1" marL="914400" rtl="0" algn="l">
              <a:spcBef>
                <a:spcPts val="0"/>
              </a:spcBef>
              <a:spcAft>
                <a:spcPts val="0"/>
              </a:spcAft>
              <a:buClr>
                <a:srgbClr val="434343"/>
              </a:buClr>
              <a:buSzPts val="1600"/>
              <a:buChar char="○"/>
            </a:pPr>
            <a:r>
              <a:rPr lang="en" sz="1600">
                <a:solidFill>
                  <a:srgbClr val="434343"/>
                </a:solidFill>
              </a:rPr>
              <a:t>Positive ions flow into electrolyte</a:t>
            </a:r>
            <a:endParaRPr sz="1600">
              <a:solidFill>
                <a:srgbClr val="434343"/>
              </a:solidFill>
            </a:endParaRPr>
          </a:p>
          <a:p>
            <a:pPr indent="-330200" lvl="1" marL="914400" rtl="0" algn="l">
              <a:spcBef>
                <a:spcPts val="0"/>
              </a:spcBef>
              <a:spcAft>
                <a:spcPts val="0"/>
              </a:spcAft>
              <a:buClr>
                <a:srgbClr val="434343"/>
              </a:buClr>
              <a:buSzPts val="1600"/>
              <a:buChar char="○"/>
            </a:pPr>
            <a:r>
              <a:rPr lang="en" sz="1600">
                <a:solidFill>
                  <a:srgbClr val="434343"/>
                </a:solidFill>
              </a:rPr>
              <a:t>Negative ions flow around outside circuit (blue)</a:t>
            </a:r>
            <a:endParaRPr sz="1600">
              <a:solidFill>
                <a:srgbClr val="434343"/>
              </a:solidFill>
            </a:endParaRPr>
          </a:p>
          <a:p>
            <a:pPr indent="-330200" lvl="1" marL="914400" rtl="0" algn="l">
              <a:spcBef>
                <a:spcPts val="0"/>
              </a:spcBef>
              <a:spcAft>
                <a:spcPts val="0"/>
              </a:spcAft>
              <a:buClr>
                <a:srgbClr val="434343"/>
              </a:buClr>
              <a:buSzPts val="1600"/>
              <a:buChar char="○"/>
            </a:pPr>
            <a:r>
              <a:rPr lang="en" sz="1600">
                <a:solidFill>
                  <a:srgbClr val="434343"/>
                </a:solidFill>
              </a:rPr>
              <a:t>Separate reaction occurs at positive electrode which completes the circuit </a:t>
            </a:r>
            <a:endParaRPr sz="1600">
              <a:solidFill>
                <a:srgbClr val="434343"/>
              </a:solidFill>
            </a:endParaRPr>
          </a:p>
          <a:p>
            <a:pPr indent="-330200" lvl="1" marL="914400" rtl="0" algn="l">
              <a:spcBef>
                <a:spcPts val="0"/>
              </a:spcBef>
              <a:spcAft>
                <a:spcPts val="0"/>
              </a:spcAft>
              <a:buClr>
                <a:srgbClr val="434343"/>
              </a:buClr>
              <a:buSzPts val="1600"/>
              <a:buChar char="○"/>
            </a:pPr>
            <a:r>
              <a:rPr lang="en" sz="1600">
                <a:solidFill>
                  <a:srgbClr val="434343"/>
                </a:solidFill>
              </a:rPr>
              <a:t>Putting a bulb in this cycle creates light</a:t>
            </a:r>
            <a:endParaRPr sz="1600">
              <a:solidFill>
                <a:srgbClr val="434343"/>
              </a:solidFill>
            </a:endParaRPr>
          </a:p>
          <a:p>
            <a:pPr indent="-330200" lvl="1" marL="914400" rtl="0" algn="l">
              <a:spcBef>
                <a:spcPts val="0"/>
              </a:spcBef>
              <a:spcAft>
                <a:spcPts val="0"/>
              </a:spcAft>
              <a:buClr>
                <a:srgbClr val="434343"/>
              </a:buClr>
              <a:buSzPts val="1600"/>
              <a:buChar char="○"/>
            </a:pPr>
            <a:r>
              <a:rPr lang="en" sz="1600">
                <a:solidFill>
                  <a:srgbClr val="434343"/>
                </a:solidFill>
              </a:rPr>
              <a:t>This is an example of oxidation-reduction due to the flow of electrons (between the two species in the battery) </a:t>
            </a:r>
            <a:endParaRPr sz="1600">
              <a:solidFill>
                <a:srgbClr val="434343"/>
              </a:solidFill>
            </a:endParaRPr>
          </a:p>
        </p:txBody>
      </p:sp>
      <p:pic>
        <p:nvPicPr>
          <p:cNvPr id="139" name="Google Shape;139;p23"/>
          <p:cNvPicPr preferRelativeResize="0"/>
          <p:nvPr/>
        </p:nvPicPr>
        <p:blipFill>
          <a:blip r:embed="rId3">
            <a:alphaModFix/>
          </a:blip>
          <a:stretch>
            <a:fillRect/>
          </a:stretch>
        </p:blipFill>
        <p:spPr>
          <a:xfrm>
            <a:off x="5245525" y="1601138"/>
            <a:ext cx="3810000" cy="3048000"/>
          </a:xfrm>
          <a:prstGeom prst="rect">
            <a:avLst/>
          </a:prstGeom>
          <a:noFill/>
          <a:ln>
            <a:noFill/>
          </a:ln>
        </p:spPr>
      </p:pic>
      <p:sp>
        <p:nvSpPr>
          <p:cNvPr id="140" name="Google Shape;140;p23"/>
          <p:cNvSpPr txBox="1"/>
          <p:nvPr/>
        </p:nvSpPr>
        <p:spPr>
          <a:xfrm>
            <a:off x="5813575" y="4649150"/>
            <a:ext cx="2673900" cy="40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latin typeface="Times New Roman"/>
                <a:ea typeface="Times New Roman"/>
                <a:cs typeface="Times New Roman"/>
                <a:sym typeface="Times New Roman"/>
              </a:rPr>
              <a:t>https://www.explainthatstuff.com/batteries.html</a:t>
            </a:r>
            <a:endParaRPr i="1" sz="100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Batteries Work - Ted-Ed</a:t>
            </a:r>
            <a:endParaRPr/>
          </a:p>
        </p:txBody>
      </p:sp>
      <p:pic>
        <p:nvPicPr>
          <p:cNvPr descr="View full lesson: http://ed.ted.com/lessons/why-batteries-die-adam-jacobson&#10;   &#10;Batteries are a triumph of science—they allow smartphones and other technologies to exist without anchoring us to an infernal tangle of power cables. Yet even the best batteries will diminish daily, slowly losing capacity until they finally die. Why does this happen, and how do our batteries even store so much charge in the first place? Adam Jacobson gives the basics on batteries.&#10;&#10;Lesson by Adam Jacobson, animation by FOX Animation Domination High-Def." id="146" name="Google Shape;146;p24" title="How batteries work - Adam Jacobson">
            <a:hlinkClick r:id="rId3"/>
          </p:cNvPr>
          <p:cNvPicPr preferRelativeResize="0"/>
          <p:nvPr/>
        </p:nvPicPr>
        <p:blipFill>
          <a:blip r:embed="rId4">
            <a:alphaModFix/>
          </a:blip>
          <a:stretch>
            <a:fillRect/>
          </a:stretch>
        </p:blipFill>
        <p:spPr>
          <a:xfrm>
            <a:off x="2286000" y="1170125"/>
            <a:ext cx="4572000" cy="3429000"/>
          </a:xfrm>
          <a:prstGeom prst="rect">
            <a:avLst/>
          </a:prstGeom>
          <a:noFill/>
          <a:ln>
            <a:noFill/>
          </a:ln>
        </p:spPr>
      </p:pic>
      <p:sp>
        <p:nvSpPr>
          <p:cNvPr id="147" name="Google Shape;147;p24"/>
          <p:cNvSpPr txBox="1"/>
          <p:nvPr/>
        </p:nvSpPr>
        <p:spPr>
          <a:xfrm>
            <a:off x="2313150" y="4671350"/>
            <a:ext cx="4517700" cy="18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https://youtu.be/9OVtk6G2TnQ</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Components Work Together</a:t>
            </a:r>
            <a:endParaRPr/>
          </a:p>
        </p:txBody>
      </p:sp>
      <p:sp>
        <p:nvSpPr>
          <p:cNvPr id="153" name="Google Shape;153;p25"/>
          <p:cNvSpPr txBox="1"/>
          <p:nvPr>
            <p:ph idx="1" type="body"/>
          </p:nvPr>
        </p:nvSpPr>
        <p:spPr>
          <a:xfrm>
            <a:off x="311700" y="1152475"/>
            <a:ext cx="5114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434343"/>
                </a:solidFill>
              </a:rPr>
              <a:t>The components work together to create light. Pushing the button completes the circuit between the batteries and the 10 LEDs and allows the current to reach each LED. The resistor prolongs the life of the light by limiting the amount of current that flows into it. The wires allow the electrical current to travel to the LEDs. The plastic reflector enhances the reach of the light, the plastic window protects it, and the plastic casing keeps the flashlight together in one, easy-to-use piece.</a:t>
            </a:r>
            <a:endParaRPr>
              <a:solidFill>
                <a:srgbClr val="434343"/>
              </a:solidFill>
            </a:endParaRPr>
          </a:p>
        </p:txBody>
      </p:sp>
      <p:pic>
        <p:nvPicPr>
          <p:cNvPr id="154" name="Google Shape;154;p25"/>
          <p:cNvPicPr preferRelativeResize="0"/>
          <p:nvPr/>
        </p:nvPicPr>
        <p:blipFill rotWithShape="1">
          <a:blip r:embed="rId3">
            <a:alphaModFix/>
          </a:blip>
          <a:srcRect b="0" l="18405" r="7559" t="0"/>
          <a:stretch/>
        </p:blipFill>
        <p:spPr>
          <a:xfrm rot="5400000">
            <a:off x="5044099" y="816550"/>
            <a:ext cx="4638326" cy="35238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Flow Chart</a:t>
            </a:r>
            <a:endParaRPr/>
          </a:p>
        </p:txBody>
      </p:sp>
      <p:sp>
        <p:nvSpPr>
          <p:cNvPr id="160" name="Google Shape;160;p26"/>
          <p:cNvSpPr txBox="1"/>
          <p:nvPr/>
        </p:nvSpPr>
        <p:spPr>
          <a:xfrm>
            <a:off x="591100" y="1038425"/>
            <a:ext cx="22728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2"/>
                </a:solidFill>
                <a:latin typeface="Proxima Nova"/>
                <a:ea typeface="Proxima Nova"/>
                <a:cs typeface="Proxima Nova"/>
                <a:sym typeface="Proxima Nova"/>
              </a:rPr>
              <a:t>Button is pushed</a:t>
            </a:r>
            <a:endParaRPr sz="1800">
              <a:solidFill>
                <a:schemeClr val="accent2"/>
              </a:solidFill>
              <a:latin typeface="Proxima Nova"/>
              <a:ea typeface="Proxima Nova"/>
              <a:cs typeface="Proxima Nova"/>
              <a:sym typeface="Proxima Nova"/>
            </a:endParaRPr>
          </a:p>
        </p:txBody>
      </p:sp>
      <p:cxnSp>
        <p:nvCxnSpPr>
          <p:cNvPr id="161" name="Google Shape;161;p26"/>
          <p:cNvCxnSpPr>
            <a:stCxn id="160" idx="2"/>
          </p:cNvCxnSpPr>
          <p:nvPr/>
        </p:nvCxnSpPr>
        <p:spPr>
          <a:xfrm flipH="1">
            <a:off x="1718200" y="1450625"/>
            <a:ext cx="9300" cy="660000"/>
          </a:xfrm>
          <a:prstGeom prst="straightConnector1">
            <a:avLst/>
          </a:prstGeom>
          <a:noFill/>
          <a:ln cap="flat" cmpd="sng" w="28575">
            <a:solidFill>
              <a:srgbClr val="000000"/>
            </a:solidFill>
            <a:prstDash val="solid"/>
            <a:round/>
            <a:headEnd len="med" w="med" type="none"/>
            <a:tailEnd len="med" w="med" type="triangle"/>
          </a:ln>
        </p:spPr>
      </p:cxnSp>
      <p:sp>
        <p:nvSpPr>
          <p:cNvPr id="162" name="Google Shape;162;p26"/>
          <p:cNvSpPr txBox="1"/>
          <p:nvPr/>
        </p:nvSpPr>
        <p:spPr>
          <a:xfrm>
            <a:off x="855200" y="2257625"/>
            <a:ext cx="1723200" cy="412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2"/>
                </a:solidFill>
                <a:latin typeface="Proxima Nova"/>
                <a:ea typeface="Proxima Nova"/>
                <a:cs typeface="Proxima Nova"/>
                <a:sym typeface="Proxima Nova"/>
              </a:rPr>
              <a:t>Battery </a:t>
            </a:r>
            <a:r>
              <a:rPr lang="en" sz="1300">
                <a:solidFill>
                  <a:schemeClr val="accent2"/>
                </a:solidFill>
                <a:latin typeface="Proxima Nova"/>
                <a:ea typeface="Proxima Nova"/>
                <a:cs typeface="Proxima Nova"/>
                <a:sym typeface="Proxima Nova"/>
              </a:rPr>
              <a:t>(power)</a:t>
            </a:r>
            <a:endParaRPr sz="1300">
              <a:solidFill>
                <a:schemeClr val="accent2"/>
              </a:solidFill>
              <a:latin typeface="Proxima Nova"/>
              <a:ea typeface="Proxima Nova"/>
              <a:cs typeface="Proxima Nova"/>
              <a:sym typeface="Proxima Nova"/>
            </a:endParaRPr>
          </a:p>
        </p:txBody>
      </p:sp>
      <p:cxnSp>
        <p:nvCxnSpPr>
          <p:cNvPr id="163" name="Google Shape;163;p26"/>
          <p:cNvCxnSpPr/>
          <p:nvPr/>
        </p:nvCxnSpPr>
        <p:spPr>
          <a:xfrm flipH="1">
            <a:off x="1718200" y="2898425"/>
            <a:ext cx="9300" cy="660000"/>
          </a:xfrm>
          <a:prstGeom prst="straightConnector1">
            <a:avLst/>
          </a:prstGeom>
          <a:noFill/>
          <a:ln cap="flat" cmpd="sng" w="28575">
            <a:solidFill>
              <a:srgbClr val="000000"/>
            </a:solidFill>
            <a:prstDash val="solid"/>
            <a:round/>
            <a:headEnd len="med" w="med" type="none"/>
            <a:tailEnd len="med" w="med" type="triangle"/>
          </a:ln>
        </p:spPr>
      </p:cxnSp>
      <p:sp>
        <p:nvSpPr>
          <p:cNvPr id="164" name="Google Shape;164;p26"/>
          <p:cNvSpPr txBox="1"/>
          <p:nvPr/>
        </p:nvSpPr>
        <p:spPr>
          <a:xfrm>
            <a:off x="855200" y="3857825"/>
            <a:ext cx="1723200" cy="412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2"/>
                </a:solidFill>
                <a:latin typeface="Proxima Nova"/>
                <a:ea typeface="Proxima Nova"/>
                <a:cs typeface="Proxima Nova"/>
                <a:sym typeface="Proxima Nova"/>
              </a:rPr>
              <a:t>Wire</a:t>
            </a:r>
            <a:endParaRPr sz="1800">
              <a:solidFill>
                <a:schemeClr val="accent2"/>
              </a:solidFill>
              <a:latin typeface="Proxima Nova"/>
              <a:ea typeface="Proxima Nova"/>
              <a:cs typeface="Proxima Nova"/>
              <a:sym typeface="Proxima Nova"/>
            </a:endParaRPr>
          </a:p>
        </p:txBody>
      </p:sp>
      <p:cxnSp>
        <p:nvCxnSpPr>
          <p:cNvPr id="165" name="Google Shape;165;p26"/>
          <p:cNvCxnSpPr/>
          <p:nvPr/>
        </p:nvCxnSpPr>
        <p:spPr>
          <a:xfrm flipH="1" rot="10800000">
            <a:off x="4883150" y="2920375"/>
            <a:ext cx="8400" cy="683700"/>
          </a:xfrm>
          <a:prstGeom prst="straightConnector1">
            <a:avLst/>
          </a:prstGeom>
          <a:noFill/>
          <a:ln cap="flat" cmpd="sng" w="28575">
            <a:solidFill>
              <a:srgbClr val="000000"/>
            </a:solidFill>
            <a:prstDash val="solid"/>
            <a:round/>
            <a:headEnd len="med" w="med" type="none"/>
            <a:tailEnd len="med" w="med" type="triangle"/>
          </a:ln>
        </p:spPr>
      </p:cxnSp>
      <p:sp>
        <p:nvSpPr>
          <p:cNvPr id="166" name="Google Shape;166;p26"/>
          <p:cNvSpPr txBox="1"/>
          <p:nvPr/>
        </p:nvSpPr>
        <p:spPr>
          <a:xfrm>
            <a:off x="4016900" y="3857825"/>
            <a:ext cx="1723200" cy="412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2"/>
                </a:solidFill>
                <a:latin typeface="Proxima Nova"/>
                <a:ea typeface="Proxima Nova"/>
                <a:cs typeface="Proxima Nova"/>
                <a:sym typeface="Proxima Nova"/>
              </a:rPr>
              <a:t>Resistor</a:t>
            </a:r>
            <a:endParaRPr sz="1800">
              <a:solidFill>
                <a:schemeClr val="accent2"/>
              </a:solidFill>
              <a:latin typeface="Proxima Nova"/>
              <a:ea typeface="Proxima Nova"/>
              <a:cs typeface="Proxima Nova"/>
              <a:sym typeface="Proxima Nova"/>
            </a:endParaRPr>
          </a:p>
        </p:txBody>
      </p:sp>
      <p:sp>
        <p:nvSpPr>
          <p:cNvPr id="167" name="Google Shape;167;p26"/>
          <p:cNvSpPr txBox="1"/>
          <p:nvPr/>
        </p:nvSpPr>
        <p:spPr>
          <a:xfrm>
            <a:off x="4036325" y="2257625"/>
            <a:ext cx="1723200" cy="412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2"/>
                </a:solidFill>
                <a:latin typeface="Proxima Nova"/>
                <a:ea typeface="Proxima Nova"/>
                <a:cs typeface="Proxima Nova"/>
                <a:sym typeface="Proxima Nova"/>
              </a:rPr>
              <a:t>LED</a:t>
            </a:r>
            <a:endParaRPr sz="1800">
              <a:solidFill>
                <a:schemeClr val="accent2"/>
              </a:solidFill>
              <a:latin typeface="Proxima Nova"/>
              <a:ea typeface="Proxima Nova"/>
              <a:cs typeface="Proxima Nova"/>
              <a:sym typeface="Proxima Nova"/>
            </a:endParaRPr>
          </a:p>
        </p:txBody>
      </p:sp>
      <p:cxnSp>
        <p:nvCxnSpPr>
          <p:cNvPr id="168" name="Google Shape;168;p26"/>
          <p:cNvCxnSpPr/>
          <p:nvPr/>
        </p:nvCxnSpPr>
        <p:spPr>
          <a:xfrm>
            <a:off x="2863900" y="4059875"/>
            <a:ext cx="754800" cy="8100"/>
          </a:xfrm>
          <a:prstGeom prst="straightConnector1">
            <a:avLst/>
          </a:prstGeom>
          <a:noFill/>
          <a:ln cap="flat" cmpd="sng" w="28575">
            <a:solidFill>
              <a:srgbClr val="000000"/>
            </a:solidFill>
            <a:prstDash val="solid"/>
            <a:round/>
            <a:headEnd len="med" w="med" type="none"/>
            <a:tailEnd len="med" w="med" type="triangle"/>
          </a:ln>
        </p:spPr>
      </p:cxnSp>
      <p:cxnSp>
        <p:nvCxnSpPr>
          <p:cNvPr id="169" name="Google Shape;169;p26"/>
          <p:cNvCxnSpPr/>
          <p:nvPr/>
        </p:nvCxnSpPr>
        <p:spPr>
          <a:xfrm>
            <a:off x="5911900" y="2459675"/>
            <a:ext cx="754800" cy="8100"/>
          </a:xfrm>
          <a:prstGeom prst="straightConnector1">
            <a:avLst/>
          </a:prstGeom>
          <a:noFill/>
          <a:ln cap="flat" cmpd="sng" w="28575">
            <a:solidFill>
              <a:srgbClr val="000000"/>
            </a:solidFill>
            <a:prstDash val="solid"/>
            <a:round/>
            <a:headEnd len="med" w="med" type="none"/>
            <a:tailEnd len="med" w="med" type="triangle"/>
          </a:ln>
        </p:spPr>
      </p:cxnSp>
      <p:pic>
        <p:nvPicPr>
          <p:cNvPr descr="Image result for light cartoon" id="170" name="Google Shape;170;p26"/>
          <p:cNvPicPr preferRelativeResize="0"/>
          <p:nvPr/>
        </p:nvPicPr>
        <p:blipFill rotWithShape="1">
          <a:blip r:embed="rId3">
            <a:alphaModFix/>
          </a:blip>
          <a:srcRect b="6820" l="0" r="0" t="0"/>
          <a:stretch/>
        </p:blipFill>
        <p:spPr>
          <a:xfrm>
            <a:off x="6810600" y="1343321"/>
            <a:ext cx="2181000" cy="2042754"/>
          </a:xfrm>
          <a:prstGeom prst="rect">
            <a:avLst/>
          </a:prstGeom>
          <a:noFill/>
          <a:ln>
            <a:noFill/>
          </a:ln>
        </p:spPr>
      </p:pic>
      <p:sp>
        <p:nvSpPr>
          <p:cNvPr id="171" name="Google Shape;171;p26"/>
          <p:cNvSpPr txBox="1"/>
          <p:nvPr/>
        </p:nvSpPr>
        <p:spPr>
          <a:xfrm rot="5400000">
            <a:off x="2146800" y="2387100"/>
            <a:ext cx="2272800" cy="412200"/>
          </a:xfrm>
          <a:prstGeom prst="rect">
            <a:avLst/>
          </a:prstGeom>
          <a:solidFill>
            <a:srgbClr val="FFFF00"/>
          </a:solid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accent2"/>
                </a:solidFill>
                <a:latin typeface="Proxima Nova"/>
                <a:ea typeface="Proxima Nova"/>
                <a:cs typeface="Proxima Nova"/>
                <a:sym typeface="Proxima Nova"/>
              </a:rPr>
              <a:t>Electrical current</a:t>
            </a:r>
            <a:endParaRPr sz="1600">
              <a:solidFill>
                <a:schemeClr val="accent2"/>
              </a:solidFill>
              <a:latin typeface="Proxima Nova"/>
              <a:ea typeface="Proxima Nova"/>
              <a:cs typeface="Proxima Nova"/>
              <a:sym typeface="Proxima Nova"/>
            </a:endParaRPr>
          </a:p>
        </p:txBody>
      </p:sp>
      <p:sp>
        <p:nvSpPr>
          <p:cNvPr id="172" name="Google Shape;172;p26"/>
          <p:cNvSpPr txBox="1"/>
          <p:nvPr/>
        </p:nvSpPr>
        <p:spPr>
          <a:xfrm>
            <a:off x="6764700" y="3406875"/>
            <a:ext cx="22728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2"/>
                </a:solidFill>
                <a:latin typeface="Alfa Slab One"/>
                <a:ea typeface="Alfa Slab One"/>
                <a:cs typeface="Alfa Slab One"/>
                <a:sym typeface="Alfa Slab One"/>
              </a:rPr>
              <a:t>Light!</a:t>
            </a:r>
            <a:endParaRPr sz="1800">
              <a:solidFill>
                <a:schemeClr val="accent2"/>
              </a:solidFill>
              <a:latin typeface="Alfa Slab One"/>
              <a:ea typeface="Alfa Slab One"/>
              <a:cs typeface="Alfa Slab One"/>
              <a:sym typeface="Alfa Slab On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Calculations</a:t>
            </a:r>
            <a:endParaRPr/>
          </a:p>
        </p:txBody>
      </p:sp>
      <p:sp>
        <p:nvSpPr>
          <p:cNvPr id="178" name="Google Shape;178;p27"/>
          <p:cNvSpPr txBox="1"/>
          <p:nvPr>
            <p:ph idx="1" type="body"/>
          </p:nvPr>
        </p:nvSpPr>
        <p:spPr>
          <a:xfrm>
            <a:off x="311700" y="1152475"/>
            <a:ext cx="1768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I=V/R</a:t>
            </a:r>
            <a:endParaRPr>
              <a:solidFill>
                <a:srgbClr val="000000"/>
              </a:solidFill>
            </a:endParaRPr>
          </a:p>
          <a:p>
            <a:pPr indent="0" lvl="0" marL="0" rtl="0" algn="l">
              <a:spcBef>
                <a:spcPts val="1600"/>
              </a:spcBef>
              <a:spcAft>
                <a:spcPts val="0"/>
              </a:spcAft>
              <a:buNone/>
            </a:pPr>
            <a:r>
              <a:rPr lang="en">
                <a:solidFill>
                  <a:srgbClr val="000000"/>
                </a:solidFill>
              </a:rPr>
              <a:t>I= 6V/3.3kΩ</a:t>
            </a:r>
            <a:endParaRPr>
              <a:solidFill>
                <a:srgbClr val="000000"/>
              </a:solidFill>
            </a:endParaRPr>
          </a:p>
          <a:p>
            <a:pPr indent="0" lvl="0" marL="0" rtl="0" algn="l">
              <a:spcBef>
                <a:spcPts val="1600"/>
              </a:spcBef>
              <a:spcAft>
                <a:spcPts val="1600"/>
              </a:spcAft>
              <a:buNone/>
            </a:pPr>
            <a:r>
              <a:rPr lang="en">
                <a:solidFill>
                  <a:srgbClr val="000000"/>
                </a:solidFill>
              </a:rPr>
              <a:t>I= 1.82 mA</a:t>
            </a:r>
            <a:endParaRPr>
              <a:solidFill>
                <a:srgbClr val="000000"/>
              </a:solidFill>
            </a:endParaRPr>
          </a:p>
        </p:txBody>
      </p:sp>
      <p:sp>
        <p:nvSpPr>
          <p:cNvPr id="179" name="Google Shape;179;p27"/>
          <p:cNvSpPr txBox="1"/>
          <p:nvPr/>
        </p:nvSpPr>
        <p:spPr>
          <a:xfrm>
            <a:off x="3052650" y="1152475"/>
            <a:ext cx="2749500" cy="32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Proxima Nova"/>
                <a:ea typeface="Proxima Nova"/>
                <a:cs typeface="Proxima Nova"/>
                <a:sym typeface="Proxima Nova"/>
              </a:rPr>
              <a:t>P=IV</a:t>
            </a:r>
            <a:endParaRPr sz="1800">
              <a:latin typeface="Proxima Nova"/>
              <a:ea typeface="Proxima Nova"/>
              <a:cs typeface="Proxima Nova"/>
              <a:sym typeface="Proxima Nova"/>
            </a:endParaRPr>
          </a:p>
          <a:p>
            <a:pPr indent="0" lvl="0" marL="0" rtl="0" algn="l">
              <a:spcBef>
                <a:spcPts val="0"/>
              </a:spcBef>
              <a:spcAft>
                <a:spcPts val="0"/>
              </a:spcAft>
              <a:buNone/>
            </a:pPr>
            <a:r>
              <a:t/>
            </a:r>
            <a:endParaRPr sz="1800">
              <a:latin typeface="Proxima Nova"/>
              <a:ea typeface="Proxima Nova"/>
              <a:cs typeface="Proxima Nova"/>
              <a:sym typeface="Proxima Nova"/>
            </a:endParaRPr>
          </a:p>
          <a:p>
            <a:pPr indent="0" lvl="0" marL="0" rtl="0" algn="l">
              <a:spcBef>
                <a:spcPts val="0"/>
              </a:spcBef>
              <a:spcAft>
                <a:spcPts val="0"/>
              </a:spcAft>
              <a:buNone/>
            </a:pPr>
            <a:r>
              <a:rPr lang="en" sz="1800">
                <a:latin typeface="Proxima Nova"/>
                <a:ea typeface="Proxima Nova"/>
                <a:cs typeface="Proxima Nova"/>
                <a:sym typeface="Proxima Nova"/>
              </a:rPr>
              <a:t>P= 0.00182A*6V</a:t>
            </a:r>
            <a:endParaRPr sz="1800">
              <a:latin typeface="Proxima Nova"/>
              <a:ea typeface="Proxima Nova"/>
              <a:cs typeface="Proxima Nova"/>
              <a:sym typeface="Proxima Nova"/>
            </a:endParaRPr>
          </a:p>
          <a:p>
            <a:pPr indent="0" lvl="0" marL="0" rtl="0" algn="l">
              <a:spcBef>
                <a:spcPts val="0"/>
              </a:spcBef>
              <a:spcAft>
                <a:spcPts val="0"/>
              </a:spcAft>
              <a:buNone/>
            </a:pPr>
            <a:r>
              <a:t/>
            </a:r>
            <a:endParaRPr sz="1800">
              <a:latin typeface="Proxima Nova"/>
              <a:ea typeface="Proxima Nova"/>
              <a:cs typeface="Proxima Nova"/>
              <a:sym typeface="Proxima Nova"/>
            </a:endParaRPr>
          </a:p>
          <a:p>
            <a:pPr indent="0" lvl="0" marL="0" rtl="0" algn="l">
              <a:spcBef>
                <a:spcPts val="0"/>
              </a:spcBef>
              <a:spcAft>
                <a:spcPts val="0"/>
              </a:spcAft>
              <a:buNone/>
            </a:pPr>
            <a:r>
              <a:rPr lang="en" sz="1800">
                <a:latin typeface="Proxima Nova"/>
                <a:ea typeface="Proxima Nova"/>
                <a:cs typeface="Proxima Nova"/>
                <a:sym typeface="Proxima Nova"/>
              </a:rPr>
              <a:t>P= 0.011 W</a:t>
            </a:r>
            <a:endParaRPr sz="1800">
              <a:latin typeface="Proxima Nova"/>
              <a:ea typeface="Proxima Nova"/>
              <a:cs typeface="Proxima Nova"/>
              <a:sym typeface="Proxima Nova"/>
            </a:endParaRPr>
          </a:p>
        </p:txBody>
      </p:sp>
      <p:pic>
        <p:nvPicPr>
          <p:cNvPr id="180" name="Google Shape;180;p27"/>
          <p:cNvPicPr preferRelativeResize="0"/>
          <p:nvPr/>
        </p:nvPicPr>
        <p:blipFill>
          <a:blip r:embed="rId3">
            <a:alphaModFix/>
          </a:blip>
          <a:stretch>
            <a:fillRect/>
          </a:stretch>
        </p:blipFill>
        <p:spPr>
          <a:xfrm rot="1242461">
            <a:off x="3930802" y="812748"/>
            <a:ext cx="4321202" cy="3240902"/>
          </a:xfrm>
          <a:prstGeom prst="rect">
            <a:avLst/>
          </a:prstGeom>
          <a:noFill/>
          <a:ln>
            <a:noFill/>
          </a:ln>
        </p:spPr>
      </p:pic>
      <p:pic>
        <p:nvPicPr>
          <p:cNvPr id="181" name="Google Shape;181;p27"/>
          <p:cNvPicPr preferRelativeResize="0"/>
          <p:nvPr/>
        </p:nvPicPr>
        <p:blipFill>
          <a:blip r:embed="rId4">
            <a:alphaModFix/>
          </a:blip>
          <a:stretch>
            <a:fillRect/>
          </a:stretch>
        </p:blipFill>
        <p:spPr>
          <a:xfrm>
            <a:off x="496250" y="2728051"/>
            <a:ext cx="4257175" cy="2268050"/>
          </a:xfrm>
          <a:prstGeom prst="rect">
            <a:avLst/>
          </a:prstGeom>
          <a:noFill/>
          <a:ln>
            <a:noFill/>
          </a:ln>
        </p:spPr>
      </p:pic>
      <p:pic>
        <p:nvPicPr>
          <p:cNvPr id="182" name="Google Shape;182;p27"/>
          <p:cNvPicPr preferRelativeResize="0"/>
          <p:nvPr/>
        </p:nvPicPr>
        <p:blipFill>
          <a:blip r:embed="rId5">
            <a:alphaModFix/>
          </a:blip>
          <a:stretch>
            <a:fillRect/>
          </a:stretch>
        </p:blipFill>
        <p:spPr>
          <a:xfrm flipH="1">
            <a:off x="4874825" y="2829775"/>
            <a:ext cx="708700" cy="708700"/>
          </a:xfrm>
          <a:prstGeom prst="rect">
            <a:avLst/>
          </a:prstGeom>
          <a:noFill/>
          <a:ln>
            <a:noFill/>
          </a:ln>
        </p:spPr>
      </p:pic>
      <p:pic>
        <p:nvPicPr>
          <p:cNvPr id="183" name="Google Shape;183;p27"/>
          <p:cNvPicPr preferRelativeResize="0"/>
          <p:nvPr/>
        </p:nvPicPr>
        <p:blipFill>
          <a:blip r:embed="rId6">
            <a:alphaModFix/>
          </a:blip>
          <a:stretch>
            <a:fillRect/>
          </a:stretch>
        </p:blipFill>
        <p:spPr>
          <a:xfrm rot="2934103">
            <a:off x="6134375" y="3346750"/>
            <a:ext cx="868225" cy="868225"/>
          </a:xfrm>
          <a:prstGeom prst="rect">
            <a:avLst/>
          </a:prstGeom>
          <a:noFill/>
          <a:ln>
            <a:noFill/>
          </a:ln>
        </p:spPr>
      </p:pic>
      <p:pic>
        <p:nvPicPr>
          <p:cNvPr id="184" name="Google Shape;184;p27"/>
          <p:cNvPicPr preferRelativeResize="0"/>
          <p:nvPr/>
        </p:nvPicPr>
        <p:blipFill>
          <a:blip r:embed="rId7">
            <a:alphaModFix/>
          </a:blip>
          <a:stretch>
            <a:fillRect/>
          </a:stretch>
        </p:blipFill>
        <p:spPr>
          <a:xfrm rot="-1029112">
            <a:off x="5589475" y="2831875"/>
            <a:ext cx="829125" cy="829125"/>
          </a:xfrm>
          <a:prstGeom prst="rect">
            <a:avLst/>
          </a:prstGeom>
          <a:noFill/>
          <a:ln>
            <a:noFill/>
          </a:ln>
        </p:spPr>
      </p:pic>
      <p:pic>
        <p:nvPicPr>
          <p:cNvPr id="185" name="Google Shape;185;p27"/>
          <p:cNvPicPr preferRelativeResize="0"/>
          <p:nvPr/>
        </p:nvPicPr>
        <p:blipFill>
          <a:blip r:embed="rId8">
            <a:alphaModFix/>
          </a:blip>
          <a:stretch>
            <a:fillRect/>
          </a:stretch>
        </p:blipFill>
        <p:spPr>
          <a:xfrm>
            <a:off x="5873438" y="445025"/>
            <a:ext cx="1390100" cy="1390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Manufacturing</a:t>
            </a:r>
            <a:endParaRPr/>
          </a:p>
        </p:txBody>
      </p:sp>
      <p:sp>
        <p:nvSpPr>
          <p:cNvPr id="191" name="Google Shape;191;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434343"/>
              </a:buClr>
              <a:buSzPts val="2000"/>
              <a:buFont typeface="Lato"/>
              <a:buChar char="●"/>
            </a:pPr>
            <a:r>
              <a:rPr lang="en" sz="2000">
                <a:solidFill>
                  <a:srgbClr val="434343"/>
                </a:solidFill>
                <a:latin typeface="Lato"/>
                <a:ea typeface="Lato"/>
                <a:cs typeface="Lato"/>
                <a:sym typeface="Lato"/>
              </a:rPr>
              <a:t>iZoom products</a:t>
            </a:r>
            <a:endParaRPr sz="2000">
              <a:solidFill>
                <a:srgbClr val="434343"/>
              </a:solidFill>
              <a:latin typeface="Lato"/>
              <a:ea typeface="Lato"/>
              <a:cs typeface="Lato"/>
              <a:sym typeface="Lato"/>
            </a:endParaRPr>
          </a:p>
          <a:p>
            <a:pPr indent="-355600" lvl="1" marL="914400" rtl="0" algn="l">
              <a:spcBef>
                <a:spcPts val="0"/>
              </a:spcBef>
              <a:spcAft>
                <a:spcPts val="0"/>
              </a:spcAft>
              <a:buClr>
                <a:srgbClr val="434343"/>
              </a:buClr>
              <a:buSzPts val="2000"/>
              <a:buFont typeface="Lato"/>
              <a:buChar char="○"/>
            </a:pPr>
            <a:r>
              <a:rPr lang="en" sz="2000">
                <a:solidFill>
                  <a:srgbClr val="434343"/>
                </a:solidFill>
                <a:latin typeface="Lato"/>
                <a:ea typeface="Lato"/>
                <a:cs typeface="Lato"/>
                <a:sym typeface="Lato"/>
              </a:rPr>
              <a:t>Designed in U.S.</a:t>
            </a:r>
            <a:endParaRPr sz="2000">
              <a:solidFill>
                <a:srgbClr val="434343"/>
              </a:solidFill>
              <a:latin typeface="Lato"/>
              <a:ea typeface="Lato"/>
              <a:cs typeface="Lato"/>
              <a:sym typeface="Lato"/>
            </a:endParaRPr>
          </a:p>
          <a:p>
            <a:pPr indent="-355600" lvl="1" marL="914400" rtl="0" algn="l">
              <a:spcBef>
                <a:spcPts val="0"/>
              </a:spcBef>
              <a:spcAft>
                <a:spcPts val="0"/>
              </a:spcAft>
              <a:buClr>
                <a:srgbClr val="434343"/>
              </a:buClr>
              <a:buSzPts val="2000"/>
              <a:buFont typeface="Lato"/>
              <a:buChar char="○"/>
            </a:pPr>
            <a:r>
              <a:rPr lang="en" sz="2000">
                <a:solidFill>
                  <a:srgbClr val="434343"/>
                </a:solidFill>
                <a:latin typeface="Lato"/>
                <a:ea typeface="Lato"/>
                <a:cs typeface="Lato"/>
                <a:sym typeface="Lato"/>
              </a:rPr>
              <a:t>Manufactured in China</a:t>
            </a:r>
            <a:endParaRPr sz="2000">
              <a:solidFill>
                <a:srgbClr val="434343"/>
              </a:solidFill>
              <a:latin typeface="Lato"/>
              <a:ea typeface="Lato"/>
              <a:cs typeface="Lato"/>
              <a:sym typeface="Lato"/>
            </a:endParaRPr>
          </a:p>
          <a:p>
            <a:pPr indent="-355600" lvl="1" marL="914400" rtl="0" algn="l">
              <a:spcBef>
                <a:spcPts val="0"/>
              </a:spcBef>
              <a:spcAft>
                <a:spcPts val="0"/>
              </a:spcAft>
              <a:buClr>
                <a:srgbClr val="434343"/>
              </a:buClr>
              <a:buSzPts val="2000"/>
              <a:buFont typeface="Lato"/>
              <a:buChar char="○"/>
            </a:pPr>
            <a:r>
              <a:rPr lang="en" sz="2000">
                <a:solidFill>
                  <a:srgbClr val="434343"/>
                </a:solidFill>
                <a:latin typeface="Lato"/>
                <a:ea typeface="Lato"/>
                <a:cs typeface="Lato"/>
                <a:sym typeface="Lato"/>
              </a:rPr>
              <a:t>Assembly line</a:t>
            </a:r>
            <a:endParaRPr sz="2000">
              <a:solidFill>
                <a:srgbClr val="434343"/>
              </a:solidFill>
              <a:latin typeface="Lato"/>
              <a:ea typeface="Lato"/>
              <a:cs typeface="Lato"/>
              <a:sym typeface="Lato"/>
            </a:endParaRPr>
          </a:p>
          <a:p>
            <a:pPr indent="-355600" lvl="0" marL="457200" rtl="0" algn="l">
              <a:spcBef>
                <a:spcPts val="0"/>
              </a:spcBef>
              <a:spcAft>
                <a:spcPts val="0"/>
              </a:spcAft>
              <a:buClr>
                <a:srgbClr val="434343"/>
              </a:buClr>
              <a:buSzPts val="2000"/>
              <a:buFont typeface="Lato"/>
              <a:buChar char="●"/>
            </a:pPr>
            <a:r>
              <a:rPr lang="en" sz="2000">
                <a:solidFill>
                  <a:srgbClr val="434343"/>
                </a:solidFill>
                <a:latin typeface="Lato"/>
                <a:ea typeface="Lato"/>
                <a:cs typeface="Lato"/>
                <a:sym typeface="Lato"/>
              </a:rPr>
              <a:t>West Coast Imports</a:t>
            </a:r>
            <a:endParaRPr sz="2000">
              <a:solidFill>
                <a:srgbClr val="434343"/>
              </a:solidFill>
              <a:latin typeface="Lato"/>
              <a:ea typeface="Lato"/>
              <a:cs typeface="Lato"/>
              <a:sym typeface="Lato"/>
            </a:endParaRPr>
          </a:p>
          <a:p>
            <a:pPr indent="-355600" lvl="1" marL="914400" rtl="0" algn="l">
              <a:spcBef>
                <a:spcPts val="0"/>
              </a:spcBef>
              <a:spcAft>
                <a:spcPts val="0"/>
              </a:spcAft>
              <a:buClr>
                <a:srgbClr val="434343"/>
              </a:buClr>
              <a:buSzPts val="2000"/>
              <a:buFont typeface="Lato"/>
              <a:buChar char="○"/>
            </a:pPr>
            <a:r>
              <a:rPr lang="en" sz="2000">
                <a:solidFill>
                  <a:srgbClr val="434343"/>
                </a:solidFill>
                <a:latin typeface="Lato"/>
                <a:ea typeface="Lato"/>
                <a:cs typeface="Lato"/>
                <a:sym typeface="Lato"/>
              </a:rPr>
              <a:t>Commerce, CA</a:t>
            </a:r>
            <a:endParaRPr sz="2000">
              <a:solidFill>
                <a:srgbClr val="434343"/>
              </a:solidFill>
              <a:latin typeface="Lato"/>
              <a:ea typeface="Lato"/>
              <a:cs typeface="Lato"/>
              <a:sym typeface="Lato"/>
            </a:endParaRPr>
          </a:p>
          <a:p>
            <a:pPr indent="-355600" lvl="0" marL="457200" rtl="0" algn="l">
              <a:spcBef>
                <a:spcPts val="0"/>
              </a:spcBef>
              <a:spcAft>
                <a:spcPts val="0"/>
              </a:spcAft>
              <a:buClr>
                <a:srgbClr val="434343"/>
              </a:buClr>
              <a:buSzPts val="2000"/>
              <a:buFont typeface="Lato"/>
              <a:buChar char="●"/>
            </a:pPr>
            <a:r>
              <a:rPr lang="en" sz="2000">
                <a:solidFill>
                  <a:srgbClr val="434343"/>
                </a:solidFill>
                <a:latin typeface="Lato"/>
                <a:ea typeface="Lato"/>
                <a:cs typeface="Lato"/>
                <a:sym typeface="Lato"/>
              </a:rPr>
              <a:t>Sell a variety of products made by other companies</a:t>
            </a:r>
            <a:endParaRPr sz="2000">
              <a:solidFill>
                <a:srgbClr val="434343"/>
              </a:solidFill>
              <a:latin typeface="Lato"/>
              <a:ea typeface="Lato"/>
              <a:cs typeface="Lato"/>
              <a:sym typeface="Lato"/>
            </a:endParaRPr>
          </a:p>
          <a:p>
            <a:pPr indent="-355600" lvl="1" marL="914400" rtl="0" algn="l">
              <a:spcBef>
                <a:spcPts val="0"/>
              </a:spcBef>
              <a:spcAft>
                <a:spcPts val="0"/>
              </a:spcAft>
              <a:buClr>
                <a:srgbClr val="434343"/>
              </a:buClr>
              <a:buSzPts val="2000"/>
              <a:buFont typeface="Lato"/>
              <a:buChar char="○"/>
            </a:pPr>
            <a:r>
              <a:rPr lang="en" sz="2000">
                <a:solidFill>
                  <a:srgbClr val="434343"/>
                </a:solidFill>
                <a:latin typeface="Lato"/>
                <a:ea typeface="Lato"/>
                <a:cs typeface="Lato"/>
                <a:sym typeface="Lato"/>
              </a:rPr>
              <a:t>iZoom, Tool Solutions, Geek Tek, etc.</a:t>
            </a:r>
            <a:endParaRPr sz="2000">
              <a:solidFill>
                <a:srgbClr val="434343"/>
              </a:solidFill>
              <a:latin typeface="Lato"/>
              <a:ea typeface="Lato"/>
              <a:cs typeface="Lato"/>
              <a:sym typeface="Lato"/>
            </a:endParaRPr>
          </a:p>
          <a:p>
            <a:pPr indent="0" lvl="0" marL="457200" marR="0" rtl="0" algn="l">
              <a:lnSpc>
                <a:spcPct val="115000"/>
              </a:lnSpc>
              <a:spcBef>
                <a:spcPts val="1600"/>
              </a:spcBef>
              <a:spcAft>
                <a:spcPts val="1600"/>
              </a:spcAft>
              <a:buNone/>
            </a:pPr>
            <a:r>
              <a:t/>
            </a:r>
            <a:endParaRPr sz="2000">
              <a:solidFill>
                <a:srgbClr val="434343"/>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Email to West Coast Imports and Supplier</a:t>
            </a:r>
            <a:endParaRPr/>
          </a:p>
        </p:txBody>
      </p:sp>
      <p:sp>
        <p:nvSpPr>
          <p:cNvPr id="197" name="Google Shape;197;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rPr>
              <a:t>Hello, </a:t>
            </a:r>
            <a:endParaRPr>
              <a:solidFill>
                <a:srgbClr val="434343"/>
              </a:solidFill>
            </a:endParaRPr>
          </a:p>
          <a:p>
            <a:pPr indent="0" lvl="0" marL="0" rtl="0" algn="l">
              <a:spcBef>
                <a:spcPts val="1600"/>
              </a:spcBef>
              <a:spcAft>
                <a:spcPts val="0"/>
              </a:spcAft>
              <a:buNone/>
            </a:pPr>
            <a:r>
              <a:rPr lang="en">
                <a:solidFill>
                  <a:srgbClr val="434343"/>
                </a:solidFill>
              </a:rPr>
              <a:t>We are students at San Marin High School in their engineering class. For one of our projects we have to take apart and analyze in depth an object. Our group's object is your iZoom Versa Beam Utility Light. We were unable to find a description of the materials used online anywhere, so we wondering if you could tell us what types of plastic were used for the light, including the case, clear window, and reflector.</a:t>
            </a:r>
            <a:endParaRPr>
              <a:solidFill>
                <a:srgbClr val="434343"/>
              </a:solidFill>
            </a:endParaRPr>
          </a:p>
          <a:p>
            <a:pPr indent="0" lvl="0" marL="0" rtl="0" algn="l">
              <a:spcBef>
                <a:spcPts val="1600"/>
              </a:spcBef>
              <a:spcAft>
                <a:spcPts val="0"/>
              </a:spcAft>
              <a:buNone/>
            </a:pPr>
            <a:r>
              <a:rPr lang="en">
                <a:solidFill>
                  <a:srgbClr val="434343"/>
                </a:solidFill>
              </a:rPr>
              <a:t>Thank you, </a:t>
            </a:r>
            <a:endParaRPr>
              <a:solidFill>
                <a:srgbClr val="434343"/>
              </a:solidFill>
            </a:endParaRPr>
          </a:p>
          <a:p>
            <a:pPr indent="0" lvl="0" marL="0" rtl="0" algn="l">
              <a:spcBef>
                <a:spcPts val="1600"/>
              </a:spcBef>
              <a:spcAft>
                <a:spcPts val="0"/>
              </a:spcAft>
              <a:buNone/>
            </a:pPr>
            <a:r>
              <a:rPr lang="en">
                <a:solidFill>
                  <a:srgbClr val="434343"/>
                </a:solidFill>
              </a:rPr>
              <a:t>Dean Kidder-Buell, Liz King, Ben Klinge, and Austin Marr</a:t>
            </a:r>
            <a:endParaRPr>
              <a:solidFill>
                <a:srgbClr val="434343"/>
              </a:solidFill>
            </a:endParaRPr>
          </a:p>
          <a:p>
            <a:pPr indent="0" lvl="0" marL="0" rtl="0" algn="l">
              <a:spcBef>
                <a:spcPts val="1600"/>
              </a:spcBef>
              <a:spcAft>
                <a:spcPts val="1600"/>
              </a:spcAft>
              <a:buNone/>
            </a:pPr>
            <a:r>
              <a:t/>
            </a:r>
            <a:endParaRPr>
              <a:solidFill>
                <a:srgbClr val="43434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Hypothesis Check</a:t>
            </a:r>
            <a:endParaRPr/>
          </a:p>
        </p:txBody>
      </p:sp>
      <p:sp>
        <p:nvSpPr>
          <p:cNvPr id="203" name="Google Shape;203;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doing this project, we found out that our hypothesis was correct because all of the following </a:t>
            </a:r>
            <a:r>
              <a:rPr lang="en"/>
              <a:t>occurred</a:t>
            </a:r>
            <a:r>
              <a:rPr lang="en"/>
              <a:t>.</a:t>
            </a:r>
            <a:endParaRPr/>
          </a:p>
          <a:p>
            <a:pPr indent="-355600" lvl="0" marL="457200" rtl="0" algn="l">
              <a:spcBef>
                <a:spcPts val="1600"/>
              </a:spcBef>
              <a:spcAft>
                <a:spcPts val="0"/>
              </a:spcAft>
              <a:buSzPts val="2000"/>
              <a:buChar char="●"/>
            </a:pPr>
            <a:r>
              <a:rPr lang="en" sz="2000"/>
              <a:t>Pushing button completes circuit </a:t>
            </a:r>
            <a:endParaRPr sz="2000"/>
          </a:p>
          <a:p>
            <a:pPr indent="-355600" lvl="0" marL="457200" rtl="0" algn="l">
              <a:spcBef>
                <a:spcPts val="0"/>
              </a:spcBef>
              <a:spcAft>
                <a:spcPts val="0"/>
              </a:spcAft>
              <a:buSzPts val="2000"/>
              <a:buChar char="●"/>
            </a:pPr>
            <a:r>
              <a:rPr lang="en" sz="2000"/>
              <a:t>Turns on light</a:t>
            </a:r>
            <a:endParaRPr sz="2000"/>
          </a:p>
          <a:p>
            <a:pPr indent="-355600" lvl="0" marL="457200" rtl="0" algn="l">
              <a:spcBef>
                <a:spcPts val="0"/>
              </a:spcBef>
              <a:spcAft>
                <a:spcPts val="0"/>
              </a:spcAft>
              <a:buSzPts val="2000"/>
              <a:buChar char="●"/>
            </a:pPr>
            <a:r>
              <a:rPr lang="en" sz="2000"/>
              <a:t>Batteries provide power source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1"/>
          <p:cNvSpPr txBox="1"/>
          <p:nvPr>
            <p:ph type="title"/>
          </p:nvPr>
        </p:nvSpPr>
        <p:spPr>
          <a:xfrm>
            <a:off x="311700" y="210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Works Cited</a:t>
            </a:r>
            <a:endParaRPr/>
          </a:p>
        </p:txBody>
      </p:sp>
      <p:sp>
        <p:nvSpPr>
          <p:cNvPr id="209" name="Google Shape;209;p31"/>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rgbClr val="FF0000"/>
                </a:solidFill>
                <a:hlinkClick r:id="rId3"/>
              </a:rPr>
              <a:t>http://www.cookbrothers.com/product-page.cfm?productno=45222</a:t>
            </a:r>
            <a:endParaRPr u="sng">
              <a:solidFill>
                <a:srgbClr val="FF0000"/>
              </a:solidFill>
            </a:endParaRPr>
          </a:p>
          <a:p>
            <a:pPr indent="0" lvl="0" marL="0" rtl="0" algn="l">
              <a:spcBef>
                <a:spcPts val="1600"/>
              </a:spcBef>
              <a:spcAft>
                <a:spcPts val="0"/>
              </a:spcAft>
              <a:buNone/>
            </a:pPr>
            <a:r>
              <a:rPr lang="en" u="sng">
                <a:solidFill>
                  <a:srgbClr val="FF0000"/>
                </a:solidFill>
                <a:hlinkClick r:id="rId4"/>
              </a:rPr>
              <a:t>https://www.jameco.com/Jameco/workshop/circuitnotes/circuit-notes-resistors.html</a:t>
            </a:r>
            <a:endParaRPr u="sng">
              <a:solidFill>
                <a:srgbClr val="FF0000"/>
              </a:solidFill>
            </a:endParaRPr>
          </a:p>
          <a:p>
            <a:pPr indent="0" lvl="0" marL="0" rtl="0" algn="l">
              <a:spcBef>
                <a:spcPts val="1600"/>
              </a:spcBef>
              <a:spcAft>
                <a:spcPts val="0"/>
              </a:spcAft>
              <a:buNone/>
            </a:pPr>
            <a:r>
              <a:rPr lang="en" u="sng">
                <a:solidFill>
                  <a:srgbClr val="FF0000"/>
                </a:solidFill>
                <a:hlinkClick r:id="rId5"/>
              </a:rPr>
              <a:t>http://www.madlab.org/electrnx/lesson2.html</a:t>
            </a:r>
            <a:endParaRPr u="sng">
              <a:solidFill>
                <a:srgbClr val="FF0000"/>
              </a:solidFill>
            </a:endParaRPr>
          </a:p>
          <a:p>
            <a:pPr indent="0" lvl="0" marL="0" rtl="0" algn="l">
              <a:spcBef>
                <a:spcPts val="1600"/>
              </a:spcBef>
              <a:spcAft>
                <a:spcPts val="0"/>
              </a:spcAft>
              <a:buNone/>
            </a:pPr>
            <a:r>
              <a:rPr lang="en" u="sng">
                <a:solidFill>
                  <a:srgbClr val="FF0000"/>
                </a:solidFill>
                <a:hlinkClick r:id="rId6"/>
              </a:rPr>
              <a:t>https://www.ledsmagazine.com/articles/2004/01/what-is-an-led.html</a:t>
            </a:r>
            <a:endParaRPr u="sng">
              <a:solidFill>
                <a:srgbClr val="FF0000"/>
              </a:solidFill>
            </a:endParaRPr>
          </a:p>
          <a:p>
            <a:pPr indent="0" lvl="0" marL="0" rtl="0" algn="l">
              <a:spcBef>
                <a:spcPts val="1600"/>
              </a:spcBef>
              <a:spcAft>
                <a:spcPts val="0"/>
              </a:spcAft>
              <a:buNone/>
            </a:pPr>
            <a:r>
              <a:rPr lang="en" u="sng">
                <a:solidFill>
                  <a:srgbClr val="FF0000"/>
                </a:solidFill>
                <a:hlinkClick r:id="rId7"/>
              </a:rPr>
              <a:t>https://www.explainthatstuff.com/batteries.html</a:t>
            </a:r>
            <a:endParaRPr u="sng">
              <a:solidFill>
                <a:srgbClr val="FF0000"/>
              </a:solidFill>
            </a:endParaRPr>
          </a:p>
          <a:p>
            <a:pPr indent="0" lvl="0" marL="0" rtl="0" algn="l">
              <a:spcBef>
                <a:spcPts val="1600"/>
              </a:spcBef>
              <a:spcAft>
                <a:spcPts val="0"/>
              </a:spcAft>
              <a:buNone/>
            </a:pPr>
            <a:r>
              <a:rPr lang="en" u="sng">
                <a:solidFill>
                  <a:srgbClr val="FF0000"/>
                </a:solidFill>
                <a:hlinkClick r:id="rId8"/>
              </a:rPr>
              <a:t>http://resistor.cherryjourney.pt/</a:t>
            </a:r>
            <a:endParaRPr u="sng">
              <a:solidFill>
                <a:srgbClr val="FF0000"/>
              </a:solidFill>
            </a:endParaRPr>
          </a:p>
          <a:p>
            <a:pPr indent="0" lvl="0" marL="0" rtl="0" algn="l">
              <a:spcBef>
                <a:spcPts val="1600"/>
              </a:spcBef>
              <a:spcAft>
                <a:spcPts val="0"/>
              </a:spcAft>
              <a:buNone/>
            </a:pPr>
            <a:r>
              <a:rPr lang="en" u="sng">
                <a:solidFill>
                  <a:srgbClr val="FF0000"/>
                </a:solidFill>
                <a:hlinkClick r:id="rId9"/>
              </a:rPr>
              <a:t>http://www.wciimports.com/</a:t>
            </a:r>
            <a:endParaRPr u="sng">
              <a:solidFill>
                <a:srgbClr val="FF0000"/>
              </a:solidFill>
            </a:endParaRPr>
          </a:p>
          <a:p>
            <a:pPr indent="0" lvl="0" marL="0" rtl="0" algn="l">
              <a:spcBef>
                <a:spcPts val="1600"/>
              </a:spcBef>
              <a:spcAft>
                <a:spcPts val="0"/>
              </a:spcAft>
              <a:buNone/>
            </a:pPr>
            <a:r>
              <a:rPr lang="en" u="sng">
                <a:solidFill>
                  <a:srgbClr val="FF0000"/>
                </a:solidFill>
              </a:rPr>
              <a:t>https://youtu.be/9OVtk6G2TnQ</a:t>
            </a:r>
            <a:endParaRPr u="sng">
              <a:solidFill>
                <a:srgbClr val="FF0000"/>
              </a:solidFill>
            </a:endParaRPr>
          </a:p>
          <a:p>
            <a:pPr indent="0" lvl="0" marL="0" rtl="0" algn="l">
              <a:lnSpc>
                <a:spcPct val="115000"/>
              </a:lnSpc>
              <a:spcBef>
                <a:spcPts val="1600"/>
              </a:spcBef>
              <a:spcAft>
                <a:spcPts val="1600"/>
              </a:spcAft>
              <a:buNone/>
            </a:pPr>
            <a:r>
              <a:t/>
            </a:r>
            <a:endParaRPr u="sng">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Purpose of this Project</a:t>
            </a:r>
            <a:endParaRPr/>
          </a:p>
        </p:txBody>
      </p:sp>
      <p:sp>
        <p:nvSpPr>
          <p:cNvPr id="67" name="Google Shape;67;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Discover in depth how a flashlight works</a:t>
            </a:r>
            <a:endParaRPr sz="2000"/>
          </a:p>
          <a:p>
            <a:pPr indent="-355600" lvl="0" marL="457200" rtl="0" algn="l">
              <a:spcBef>
                <a:spcPts val="0"/>
              </a:spcBef>
              <a:spcAft>
                <a:spcPts val="0"/>
              </a:spcAft>
              <a:buSzPts val="2000"/>
              <a:buChar char="●"/>
            </a:pPr>
            <a:r>
              <a:rPr lang="en" sz="2000"/>
              <a:t>Practice reverse engineering methods</a:t>
            </a:r>
            <a:endParaRPr sz="2000"/>
          </a:p>
        </p:txBody>
      </p:sp>
      <p:pic>
        <p:nvPicPr>
          <p:cNvPr descr="Image result for reverse" id="68" name="Google Shape;68;p14"/>
          <p:cNvPicPr preferRelativeResize="0"/>
          <p:nvPr/>
        </p:nvPicPr>
        <p:blipFill>
          <a:blip r:embed="rId3">
            <a:alphaModFix/>
          </a:blip>
          <a:stretch>
            <a:fillRect/>
          </a:stretch>
        </p:blipFill>
        <p:spPr>
          <a:xfrm>
            <a:off x="2400863" y="2315725"/>
            <a:ext cx="4342275" cy="2171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Hypothesis</a:t>
            </a:r>
            <a:endParaRPr/>
          </a:p>
        </p:txBody>
      </p:sp>
      <p:sp>
        <p:nvSpPr>
          <p:cNvPr id="74" name="Google Shape;74;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Pushing button completes circuit </a:t>
            </a:r>
            <a:endParaRPr sz="2000"/>
          </a:p>
          <a:p>
            <a:pPr indent="-355600" lvl="0" marL="457200" rtl="0" algn="l">
              <a:spcBef>
                <a:spcPts val="0"/>
              </a:spcBef>
              <a:spcAft>
                <a:spcPts val="0"/>
              </a:spcAft>
              <a:buSzPts val="2000"/>
              <a:buChar char="●"/>
            </a:pPr>
            <a:r>
              <a:rPr lang="en" sz="2000"/>
              <a:t>Turns on light</a:t>
            </a:r>
            <a:endParaRPr sz="2000"/>
          </a:p>
          <a:p>
            <a:pPr indent="-355600" lvl="0" marL="457200" rtl="0" algn="l">
              <a:spcBef>
                <a:spcPts val="0"/>
              </a:spcBef>
              <a:spcAft>
                <a:spcPts val="0"/>
              </a:spcAft>
              <a:buSzPts val="2000"/>
              <a:buChar char="●"/>
            </a:pPr>
            <a:r>
              <a:rPr lang="en" sz="2000"/>
              <a:t>Batteries provide power source</a:t>
            </a:r>
            <a:endParaRPr sz="2000"/>
          </a:p>
          <a:p>
            <a:pPr indent="0" lvl="0" marL="0" rtl="0" algn="l">
              <a:spcBef>
                <a:spcPts val="1600"/>
              </a:spcBef>
              <a:spcAft>
                <a:spcPts val="1600"/>
              </a:spcAft>
              <a:buNone/>
            </a:pPr>
            <a:r>
              <a:t/>
            </a:r>
            <a:endParaRPr/>
          </a:p>
        </p:txBody>
      </p:sp>
      <p:pic>
        <p:nvPicPr>
          <p:cNvPr descr="Image result for flashlight cartoon" id="75" name="Google Shape;75;p15" title="https://msr7.net/cartoon-flashlight.html"/>
          <p:cNvPicPr preferRelativeResize="0"/>
          <p:nvPr/>
        </p:nvPicPr>
        <p:blipFill>
          <a:blip r:embed="rId3">
            <a:alphaModFix/>
          </a:blip>
          <a:stretch>
            <a:fillRect/>
          </a:stretch>
        </p:blipFill>
        <p:spPr>
          <a:xfrm>
            <a:off x="5027225" y="1632200"/>
            <a:ext cx="2881875" cy="2777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iZoom Versa Beam Utility Light</a:t>
            </a:r>
            <a:endParaRPr/>
          </a:p>
        </p:txBody>
      </p:sp>
      <p:sp>
        <p:nvSpPr>
          <p:cNvPr id="81" name="Google Shape;81;p16"/>
          <p:cNvSpPr txBox="1"/>
          <p:nvPr>
            <p:ph idx="1" type="body"/>
          </p:nvPr>
        </p:nvSpPr>
        <p:spPr>
          <a:xfrm>
            <a:off x="311700" y="1152475"/>
            <a:ext cx="4906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rPr>
              <a:t>About: This unique flashlight allows for a maximum output of</a:t>
            </a:r>
            <a:r>
              <a:rPr lang="en">
                <a:solidFill>
                  <a:srgbClr val="434343"/>
                </a:solidFill>
              </a:rPr>
              <a:t> 112.5 Lumens</a:t>
            </a:r>
            <a:r>
              <a:rPr lang="en">
                <a:solidFill>
                  <a:srgbClr val="434343"/>
                </a:solidFill>
              </a:rPr>
              <a:t>, with only four triple A batteries. The additional hook creates a symbiotic relationship by adding more scenarios in which this light can be used.</a:t>
            </a:r>
            <a:endParaRPr>
              <a:solidFill>
                <a:srgbClr val="434343"/>
              </a:solidFill>
            </a:endParaRPr>
          </a:p>
          <a:p>
            <a:pPr indent="0" lvl="0" marL="0" rtl="0" algn="l">
              <a:spcBef>
                <a:spcPts val="1600"/>
              </a:spcBef>
              <a:spcAft>
                <a:spcPts val="1600"/>
              </a:spcAft>
              <a:buNone/>
            </a:pPr>
            <a:r>
              <a:rPr lang="en">
                <a:solidFill>
                  <a:srgbClr val="434343"/>
                </a:solidFill>
              </a:rPr>
              <a:t>Not only is this apparent, but the flashlight's discoverability is highly enhanced due to the contrasting color scheme (black and yellow), which provides the most optimal flashlight experience based on customer reviews.</a:t>
            </a:r>
            <a:endParaRPr>
              <a:solidFill>
                <a:srgbClr val="434343"/>
              </a:solidFill>
            </a:endParaRPr>
          </a:p>
        </p:txBody>
      </p:sp>
      <p:pic>
        <p:nvPicPr>
          <p:cNvPr descr="Image result for izoom versa beam" id="82" name="Google Shape;82;p16"/>
          <p:cNvPicPr preferRelativeResize="0"/>
          <p:nvPr/>
        </p:nvPicPr>
        <p:blipFill rotWithShape="1">
          <a:blip r:embed="rId3">
            <a:alphaModFix/>
          </a:blip>
          <a:srcRect b="0" l="0" r="0" t="0"/>
          <a:stretch/>
        </p:blipFill>
        <p:spPr>
          <a:xfrm>
            <a:off x="5218325" y="845800"/>
            <a:ext cx="3763900" cy="3763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Structure</a:t>
            </a:r>
            <a:endParaRPr/>
          </a:p>
        </p:txBody>
      </p:sp>
      <p:sp>
        <p:nvSpPr>
          <p:cNvPr id="88" name="Google Shape;88;p17"/>
          <p:cNvSpPr txBox="1"/>
          <p:nvPr>
            <p:ph idx="1" type="body"/>
          </p:nvPr>
        </p:nvSpPr>
        <p:spPr>
          <a:xfrm>
            <a:off x="311700" y="1152475"/>
            <a:ext cx="38385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434343"/>
              </a:buClr>
              <a:buSzPts val="2000"/>
              <a:buChar char="●"/>
            </a:pPr>
            <a:r>
              <a:rPr lang="en" sz="2000">
                <a:solidFill>
                  <a:srgbClr val="434343"/>
                </a:solidFill>
              </a:rPr>
              <a:t>Made of black plastic case and yellow button</a:t>
            </a:r>
            <a:endParaRPr sz="2000">
              <a:solidFill>
                <a:srgbClr val="434343"/>
              </a:solidFill>
            </a:endParaRPr>
          </a:p>
          <a:p>
            <a:pPr indent="-355600" lvl="0" marL="457200" rtl="0" algn="l">
              <a:spcBef>
                <a:spcPts val="0"/>
              </a:spcBef>
              <a:spcAft>
                <a:spcPts val="0"/>
              </a:spcAft>
              <a:buClr>
                <a:srgbClr val="434343"/>
              </a:buClr>
              <a:buSzPts val="2000"/>
              <a:buChar char="●"/>
            </a:pPr>
            <a:r>
              <a:rPr lang="en" sz="2000">
                <a:solidFill>
                  <a:srgbClr val="434343"/>
                </a:solidFill>
              </a:rPr>
              <a:t>Case secured by 6 screws</a:t>
            </a:r>
            <a:endParaRPr sz="2000">
              <a:solidFill>
                <a:srgbClr val="434343"/>
              </a:solidFill>
            </a:endParaRPr>
          </a:p>
          <a:p>
            <a:pPr indent="-355600" lvl="0" marL="457200" rtl="0" algn="l">
              <a:spcBef>
                <a:spcPts val="0"/>
              </a:spcBef>
              <a:spcAft>
                <a:spcPts val="0"/>
              </a:spcAft>
              <a:buClr>
                <a:srgbClr val="434343"/>
              </a:buClr>
              <a:buSzPts val="2000"/>
              <a:buChar char="●"/>
            </a:pPr>
            <a:r>
              <a:rPr lang="en" sz="2000">
                <a:solidFill>
                  <a:srgbClr val="434343"/>
                </a:solidFill>
              </a:rPr>
              <a:t>Clear plastic window</a:t>
            </a:r>
            <a:endParaRPr sz="2000">
              <a:solidFill>
                <a:srgbClr val="434343"/>
              </a:solidFill>
            </a:endParaRPr>
          </a:p>
          <a:p>
            <a:pPr indent="-355600" lvl="0" marL="457200" rtl="0" algn="l">
              <a:spcBef>
                <a:spcPts val="0"/>
              </a:spcBef>
              <a:spcAft>
                <a:spcPts val="0"/>
              </a:spcAft>
              <a:buClr>
                <a:srgbClr val="434343"/>
              </a:buClr>
              <a:buSzPts val="2000"/>
              <a:buChar char="●"/>
            </a:pPr>
            <a:r>
              <a:rPr lang="en" sz="2000">
                <a:solidFill>
                  <a:srgbClr val="434343"/>
                </a:solidFill>
              </a:rPr>
              <a:t>Silver reflector</a:t>
            </a:r>
            <a:endParaRPr sz="2000">
              <a:solidFill>
                <a:srgbClr val="434343"/>
              </a:solidFill>
            </a:endParaRPr>
          </a:p>
          <a:p>
            <a:pPr indent="-355600" lvl="0" marL="457200" rtl="0" algn="l">
              <a:spcBef>
                <a:spcPts val="0"/>
              </a:spcBef>
              <a:spcAft>
                <a:spcPts val="0"/>
              </a:spcAft>
              <a:buClr>
                <a:srgbClr val="434343"/>
              </a:buClr>
              <a:buSzPts val="2000"/>
              <a:buChar char="●"/>
            </a:pPr>
            <a:r>
              <a:rPr lang="en" sz="2000">
                <a:solidFill>
                  <a:srgbClr val="434343"/>
                </a:solidFill>
              </a:rPr>
              <a:t>Button </a:t>
            </a:r>
            <a:endParaRPr sz="2000">
              <a:solidFill>
                <a:srgbClr val="434343"/>
              </a:solidFill>
            </a:endParaRPr>
          </a:p>
          <a:p>
            <a:pPr indent="0" lvl="0" marL="0" rtl="0" algn="l">
              <a:spcBef>
                <a:spcPts val="0"/>
              </a:spcBef>
              <a:spcAft>
                <a:spcPts val="1600"/>
              </a:spcAft>
              <a:buNone/>
            </a:pPr>
            <a:r>
              <a:t/>
            </a:r>
            <a:endParaRPr sz="2000">
              <a:solidFill>
                <a:srgbClr val="434343"/>
              </a:solidFill>
            </a:endParaRPr>
          </a:p>
        </p:txBody>
      </p:sp>
      <p:pic>
        <p:nvPicPr>
          <p:cNvPr id="89" name="Google Shape;89;p17"/>
          <p:cNvPicPr preferRelativeResize="0"/>
          <p:nvPr/>
        </p:nvPicPr>
        <p:blipFill rotWithShape="1">
          <a:blip r:embed="rId3">
            <a:alphaModFix/>
          </a:blip>
          <a:srcRect b="16583" l="22152" r="18344" t="0"/>
          <a:stretch/>
        </p:blipFill>
        <p:spPr>
          <a:xfrm>
            <a:off x="4264525" y="643750"/>
            <a:ext cx="4509974" cy="3556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Exterior Components</a:t>
            </a:r>
            <a:endParaRPr/>
          </a:p>
        </p:txBody>
      </p:sp>
      <p:sp>
        <p:nvSpPr>
          <p:cNvPr id="95" name="Google Shape;95;p18"/>
          <p:cNvSpPr txBox="1"/>
          <p:nvPr>
            <p:ph idx="1" type="body"/>
          </p:nvPr>
        </p:nvSpPr>
        <p:spPr>
          <a:xfrm>
            <a:off x="311700" y="1152475"/>
            <a:ext cx="51834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434343"/>
              </a:buClr>
              <a:buSzPts val="1800"/>
              <a:buChar char="●"/>
            </a:pPr>
            <a:r>
              <a:rPr lang="en" u="sng">
                <a:solidFill>
                  <a:srgbClr val="434343"/>
                </a:solidFill>
              </a:rPr>
              <a:t>Casing</a:t>
            </a:r>
            <a:r>
              <a:rPr lang="en">
                <a:solidFill>
                  <a:srgbClr val="434343"/>
                </a:solidFill>
              </a:rPr>
              <a:t> - protects inside functions and parts </a:t>
            </a:r>
            <a:endParaRPr>
              <a:solidFill>
                <a:srgbClr val="434343"/>
              </a:solidFill>
            </a:endParaRPr>
          </a:p>
          <a:p>
            <a:pPr indent="-342900" lvl="1" marL="914400" rtl="0" algn="l">
              <a:lnSpc>
                <a:spcPct val="100000"/>
              </a:lnSpc>
              <a:spcBef>
                <a:spcPts val="0"/>
              </a:spcBef>
              <a:spcAft>
                <a:spcPts val="0"/>
              </a:spcAft>
              <a:buClr>
                <a:srgbClr val="434343"/>
              </a:buClr>
              <a:buSzPts val="1800"/>
              <a:buChar char="○"/>
            </a:pPr>
            <a:r>
              <a:rPr lang="en" sz="1800">
                <a:solidFill>
                  <a:srgbClr val="434343"/>
                </a:solidFill>
              </a:rPr>
              <a:t>polypropylene</a:t>
            </a:r>
            <a:endParaRPr sz="1800">
              <a:solidFill>
                <a:srgbClr val="434343"/>
              </a:solidFill>
            </a:endParaRPr>
          </a:p>
          <a:p>
            <a:pPr indent="-342900" lvl="2" marL="1371600" rtl="0" algn="l">
              <a:spcBef>
                <a:spcPts val="0"/>
              </a:spcBef>
              <a:spcAft>
                <a:spcPts val="0"/>
              </a:spcAft>
              <a:buClr>
                <a:srgbClr val="434343"/>
              </a:buClr>
              <a:buSzPts val="1800"/>
              <a:buChar char="■"/>
            </a:pPr>
            <a:r>
              <a:rPr lang="en" sz="1800">
                <a:solidFill>
                  <a:srgbClr val="434343"/>
                </a:solidFill>
              </a:rPr>
              <a:t>40 MPa (maximum tensile strength) or 5801.51 PSI</a:t>
            </a:r>
            <a:endParaRPr sz="1800" u="sng">
              <a:solidFill>
                <a:srgbClr val="434343"/>
              </a:solidFill>
            </a:endParaRPr>
          </a:p>
          <a:p>
            <a:pPr indent="-342900" lvl="0" marL="457200" rtl="0" algn="l">
              <a:lnSpc>
                <a:spcPct val="100000"/>
              </a:lnSpc>
              <a:spcBef>
                <a:spcPts val="0"/>
              </a:spcBef>
              <a:spcAft>
                <a:spcPts val="0"/>
              </a:spcAft>
              <a:buClr>
                <a:srgbClr val="434343"/>
              </a:buClr>
              <a:buSzPts val="1800"/>
              <a:buChar char="●"/>
            </a:pPr>
            <a:r>
              <a:rPr lang="en" u="sng">
                <a:solidFill>
                  <a:srgbClr val="434343"/>
                </a:solidFill>
              </a:rPr>
              <a:t>Clear window</a:t>
            </a:r>
            <a:r>
              <a:rPr lang="en">
                <a:solidFill>
                  <a:srgbClr val="434343"/>
                </a:solidFill>
              </a:rPr>
              <a:t> - Prevents damage to LED, allows light through</a:t>
            </a:r>
            <a:endParaRPr>
              <a:solidFill>
                <a:srgbClr val="434343"/>
              </a:solidFill>
            </a:endParaRPr>
          </a:p>
          <a:p>
            <a:pPr indent="-342900" lvl="1" marL="914400" rtl="0" algn="l">
              <a:spcBef>
                <a:spcPts val="0"/>
              </a:spcBef>
              <a:spcAft>
                <a:spcPts val="0"/>
              </a:spcAft>
              <a:buClr>
                <a:srgbClr val="434343"/>
              </a:buClr>
              <a:buSzPts val="1800"/>
              <a:buChar char="○"/>
            </a:pPr>
            <a:r>
              <a:rPr lang="en" sz="1800">
                <a:solidFill>
                  <a:srgbClr val="434343"/>
                </a:solidFill>
              </a:rPr>
              <a:t>Polyethylene (a common clear plastic)</a:t>
            </a:r>
            <a:endParaRPr sz="1800">
              <a:solidFill>
                <a:srgbClr val="434343"/>
              </a:solidFill>
            </a:endParaRPr>
          </a:p>
          <a:p>
            <a:pPr indent="-342900" lvl="2" marL="1371600" rtl="0" algn="l">
              <a:spcBef>
                <a:spcPts val="0"/>
              </a:spcBef>
              <a:spcAft>
                <a:spcPts val="0"/>
              </a:spcAft>
              <a:buClr>
                <a:srgbClr val="434343"/>
              </a:buClr>
              <a:buSzPts val="1800"/>
              <a:buChar char="■"/>
            </a:pPr>
            <a:r>
              <a:rPr lang="en" sz="1800">
                <a:solidFill>
                  <a:srgbClr val="434343"/>
                </a:solidFill>
              </a:rPr>
              <a:t>20 MPa (maximum tensile strength) or 2900.75 PSI</a:t>
            </a:r>
            <a:endParaRPr sz="1800">
              <a:solidFill>
                <a:srgbClr val="434343"/>
              </a:solidFill>
            </a:endParaRPr>
          </a:p>
          <a:p>
            <a:pPr indent="-342900" lvl="0" marL="457200" rtl="0" algn="l">
              <a:lnSpc>
                <a:spcPct val="100000"/>
              </a:lnSpc>
              <a:spcBef>
                <a:spcPts val="0"/>
              </a:spcBef>
              <a:spcAft>
                <a:spcPts val="0"/>
              </a:spcAft>
              <a:buClr>
                <a:srgbClr val="434343"/>
              </a:buClr>
              <a:buSzPts val="1800"/>
              <a:buChar char="●"/>
            </a:pPr>
            <a:r>
              <a:rPr lang="en" u="sng">
                <a:solidFill>
                  <a:srgbClr val="434343"/>
                </a:solidFill>
              </a:rPr>
              <a:t>External button cover</a:t>
            </a:r>
            <a:r>
              <a:rPr lang="en">
                <a:solidFill>
                  <a:srgbClr val="434343"/>
                </a:solidFill>
              </a:rPr>
              <a:t> - covers internal button for easy pushing</a:t>
            </a:r>
            <a:endParaRPr>
              <a:solidFill>
                <a:srgbClr val="434343"/>
              </a:solidFill>
            </a:endParaRPr>
          </a:p>
          <a:p>
            <a:pPr indent="0" lvl="0" marL="0" rtl="0" algn="l">
              <a:lnSpc>
                <a:spcPct val="100000"/>
              </a:lnSpc>
              <a:spcBef>
                <a:spcPts val="1600"/>
              </a:spcBef>
              <a:spcAft>
                <a:spcPts val="0"/>
              </a:spcAft>
              <a:buNone/>
            </a:pPr>
            <a:r>
              <a:t/>
            </a:r>
            <a:endParaRPr>
              <a:solidFill>
                <a:srgbClr val="434343"/>
              </a:solidFill>
            </a:endParaRPr>
          </a:p>
          <a:p>
            <a:pPr indent="0" lvl="0" marL="0" rtl="0" algn="l">
              <a:spcBef>
                <a:spcPts val="1600"/>
              </a:spcBef>
              <a:spcAft>
                <a:spcPts val="0"/>
              </a:spcAft>
              <a:buNone/>
            </a:pPr>
            <a:r>
              <a:t/>
            </a:r>
            <a:endParaRPr>
              <a:solidFill>
                <a:srgbClr val="434343"/>
              </a:solidFill>
            </a:endParaRPr>
          </a:p>
          <a:p>
            <a:pPr indent="0" lvl="0" marL="0" rtl="0" algn="l">
              <a:spcBef>
                <a:spcPts val="1600"/>
              </a:spcBef>
              <a:spcAft>
                <a:spcPts val="1600"/>
              </a:spcAft>
              <a:buNone/>
            </a:pPr>
            <a:r>
              <a:t/>
            </a:r>
            <a:endParaRPr/>
          </a:p>
        </p:txBody>
      </p:sp>
      <p:pic>
        <p:nvPicPr>
          <p:cNvPr id="96" name="Google Shape;96;p18"/>
          <p:cNvPicPr preferRelativeResize="0"/>
          <p:nvPr/>
        </p:nvPicPr>
        <p:blipFill rotWithShape="1">
          <a:blip r:embed="rId3">
            <a:alphaModFix/>
          </a:blip>
          <a:srcRect b="58650" l="19190" r="15514" t="4666"/>
          <a:stretch/>
        </p:blipFill>
        <p:spPr>
          <a:xfrm rot="-5400000">
            <a:off x="4082375" y="1796300"/>
            <a:ext cx="4595875" cy="1452375"/>
          </a:xfrm>
          <a:prstGeom prst="rect">
            <a:avLst/>
          </a:prstGeom>
          <a:noFill/>
          <a:ln>
            <a:noFill/>
          </a:ln>
        </p:spPr>
      </p:pic>
      <p:pic>
        <p:nvPicPr>
          <p:cNvPr id="97" name="Google Shape;97;p18"/>
          <p:cNvPicPr preferRelativeResize="0"/>
          <p:nvPr/>
        </p:nvPicPr>
        <p:blipFill rotWithShape="1">
          <a:blip r:embed="rId4">
            <a:alphaModFix/>
          </a:blip>
          <a:srcRect b="33576" l="23008" r="8021" t="28832"/>
          <a:stretch/>
        </p:blipFill>
        <p:spPr>
          <a:xfrm rot="-5400000">
            <a:off x="5782944" y="1811457"/>
            <a:ext cx="4606899" cy="14918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368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Exterior Components cont.</a:t>
            </a:r>
            <a:endParaRPr/>
          </a:p>
        </p:txBody>
      </p:sp>
      <p:sp>
        <p:nvSpPr>
          <p:cNvPr id="103" name="Google Shape;103;p19"/>
          <p:cNvSpPr txBox="1"/>
          <p:nvPr>
            <p:ph idx="1" type="body"/>
          </p:nvPr>
        </p:nvSpPr>
        <p:spPr>
          <a:xfrm>
            <a:off x="311700" y="1000075"/>
            <a:ext cx="52110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Char char="●"/>
            </a:pPr>
            <a:r>
              <a:rPr lang="en" u="sng">
                <a:solidFill>
                  <a:srgbClr val="434343"/>
                </a:solidFill>
              </a:rPr>
              <a:t>Magnet</a:t>
            </a:r>
            <a:r>
              <a:rPr lang="en">
                <a:solidFill>
                  <a:srgbClr val="434343"/>
                </a:solidFill>
              </a:rPr>
              <a:t> - allows the user to be able to stick it to metal surfaces </a:t>
            </a:r>
            <a:endParaRPr>
              <a:solidFill>
                <a:srgbClr val="434343"/>
              </a:solidFill>
            </a:endParaRPr>
          </a:p>
          <a:p>
            <a:pPr indent="-342900" lvl="0" marL="457200" rtl="0" algn="l">
              <a:spcBef>
                <a:spcPts val="0"/>
              </a:spcBef>
              <a:spcAft>
                <a:spcPts val="0"/>
              </a:spcAft>
              <a:buClr>
                <a:srgbClr val="434343"/>
              </a:buClr>
              <a:buSzPts val="1800"/>
              <a:buChar char="●"/>
            </a:pPr>
            <a:r>
              <a:rPr lang="en" u="sng">
                <a:solidFill>
                  <a:srgbClr val="434343"/>
                </a:solidFill>
              </a:rPr>
              <a:t>Screws</a:t>
            </a:r>
            <a:r>
              <a:rPr lang="en">
                <a:solidFill>
                  <a:srgbClr val="434343"/>
                </a:solidFill>
              </a:rPr>
              <a:t> - connects the outer shells together; nickel alloy</a:t>
            </a:r>
            <a:endParaRPr sz="1600">
              <a:solidFill>
                <a:srgbClr val="434343"/>
              </a:solidFill>
            </a:endParaRPr>
          </a:p>
          <a:p>
            <a:pPr indent="-330200" lvl="1" marL="914400" rtl="0" algn="l">
              <a:spcBef>
                <a:spcPts val="0"/>
              </a:spcBef>
              <a:spcAft>
                <a:spcPts val="0"/>
              </a:spcAft>
              <a:buClr>
                <a:srgbClr val="434343"/>
              </a:buClr>
              <a:buSzPts val="1600"/>
              <a:buChar char="○"/>
            </a:pPr>
            <a:r>
              <a:rPr lang="en" sz="1600">
                <a:solidFill>
                  <a:srgbClr val="434343"/>
                </a:solidFill>
                <a:highlight>
                  <a:schemeClr val="lt1"/>
                </a:highlight>
              </a:rPr>
              <a:t>345 ksi (tensile strength) or 345000 PSI</a:t>
            </a:r>
            <a:endParaRPr>
              <a:solidFill>
                <a:srgbClr val="434343"/>
              </a:solidFill>
            </a:endParaRPr>
          </a:p>
          <a:p>
            <a:pPr indent="-342900" lvl="0" marL="457200" rtl="0" algn="l">
              <a:spcBef>
                <a:spcPts val="0"/>
              </a:spcBef>
              <a:spcAft>
                <a:spcPts val="0"/>
              </a:spcAft>
              <a:buClr>
                <a:srgbClr val="434343"/>
              </a:buClr>
              <a:buSzPts val="1800"/>
              <a:buChar char="●"/>
            </a:pPr>
            <a:r>
              <a:rPr lang="en" u="sng">
                <a:solidFill>
                  <a:srgbClr val="434343"/>
                </a:solidFill>
              </a:rPr>
              <a:t>Hook</a:t>
            </a:r>
            <a:r>
              <a:rPr lang="en">
                <a:solidFill>
                  <a:srgbClr val="434343"/>
                </a:solidFill>
              </a:rPr>
              <a:t> - gives an option to the user to hang it from a loop for hands free use (symbiotic relationship)</a:t>
            </a:r>
            <a:endParaRPr>
              <a:solidFill>
                <a:srgbClr val="434343"/>
              </a:solidFill>
            </a:endParaRPr>
          </a:p>
          <a:p>
            <a:pPr indent="-330200" lvl="0" marL="457200" rtl="0" algn="l">
              <a:spcBef>
                <a:spcPts val="0"/>
              </a:spcBef>
              <a:spcAft>
                <a:spcPts val="0"/>
              </a:spcAft>
              <a:buClr>
                <a:srgbClr val="434343"/>
              </a:buClr>
              <a:buSzPts val="1600"/>
              <a:buChar char="●"/>
            </a:pPr>
            <a:r>
              <a:rPr lang="en" u="sng">
                <a:solidFill>
                  <a:srgbClr val="434343"/>
                </a:solidFill>
                <a:highlight>
                  <a:schemeClr val="lt1"/>
                </a:highlight>
              </a:rPr>
              <a:t>AAA Batteries</a:t>
            </a:r>
            <a:r>
              <a:rPr lang="en">
                <a:solidFill>
                  <a:srgbClr val="434343"/>
                </a:solidFill>
                <a:highlight>
                  <a:schemeClr val="lt1"/>
                </a:highlight>
              </a:rPr>
              <a:t> - alkaline and steel can</a:t>
            </a:r>
            <a:endParaRPr>
              <a:solidFill>
                <a:srgbClr val="434343"/>
              </a:solidFill>
            </a:endParaRPr>
          </a:p>
          <a:p>
            <a:pPr indent="0" lvl="0" marL="0" rtl="0" algn="l">
              <a:spcBef>
                <a:spcPts val="1600"/>
              </a:spcBef>
              <a:spcAft>
                <a:spcPts val="0"/>
              </a:spcAft>
              <a:buNone/>
            </a:pPr>
            <a:r>
              <a:t/>
            </a:r>
            <a:endParaRPr>
              <a:solidFill>
                <a:srgbClr val="434343"/>
              </a:solidFill>
            </a:endParaRPr>
          </a:p>
          <a:p>
            <a:pPr indent="0" lvl="0" marL="0" rtl="0" algn="l">
              <a:spcBef>
                <a:spcPts val="1600"/>
              </a:spcBef>
              <a:spcAft>
                <a:spcPts val="1600"/>
              </a:spcAft>
              <a:buNone/>
            </a:pPr>
            <a:r>
              <a:t/>
            </a:r>
            <a:endParaRPr>
              <a:solidFill>
                <a:srgbClr val="434343"/>
              </a:solidFill>
            </a:endParaRPr>
          </a:p>
        </p:txBody>
      </p:sp>
      <p:pic>
        <p:nvPicPr>
          <p:cNvPr id="104" name="Google Shape;104;p19"/>
          <p:cNvPicPr preferRelativeResize="0"/>
          <p:nvPr/>
        </p:nvPicPr>
        <p:blipFill rotWithShape="1">
          <a:blip r:embed="rId3">
            <a:alphaModFix/>
          </a:blip>
          <a:srcRect b="58650" l="19190" r="15514" t="4666"/>
          <a:stretch/>
        </p:blipFill>
        <p:spPr>
          <a:xfrm rot="-5400000">
            <a:off x="4082375" y="1796300"/>
            <a:ext cx="4595875" cy="1452375"/>
          </a:xfrm>
          <a:prstGeom prst="rect">
            <a:avLst/>
          </a:prstGeom>
          <a:noFill/>
          <a:ln>
            <a:noFill/>
          </a:ln>
        </p:spPr>
      </p:pic>
      <p:pic>
        <p:nvPicPr>
          <p:cNvPr id="105" name="Google Shape;105;p19"/>
          <p:cNvPicPr preferRelativeResize="0"/>
          <p:nvPr/>
        </p:nvPicPr>
        <p:blipFill rotWithShape="1">
          <a:blip r:embed="rId4">
            <a:alphaModFix/>
          </a:blip>
          <a:srcRect b="33576" l="23008" r="8021" t="28832"/>
          <a:stretch/>
        </p:blipFill>
        <p:spPr>
          <a:xfrm rot="-5400000">
            <a:off x="5782944" y="1811457"/>
            <a:ext cx="4606899" cy="14918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pic>
        <p:nvPicPr>
          <p:cNvPr id="110" name="Google Shape;110;p20"/>
          <p:cNvPicPr preferRelativeResize="0"/>
          <p:nvPr/>
        </p:nvPicPr>
        <p:blipFill rotWithShape="1">
          <a:blip r:embed="rId3">
            <a:alphaModFix/>
          </a:blip>
          <a:srcRect b="0" l="42475" r="12883" t="0"/>
          <a:stretch/>
        </p:blipFill>
        <p:spPr>
          <a:xfrm rot="-5400000">
            <a:off x="5746803" y="-1161624"/>
            <a:ext cx="1704047" cy="5089452"/>
          </a:xfrm>
          <a:prstGeom prst="rect">
            <a:avLst/>
          </a:prstGeom>
          <a:noFill/>
          <a:ln>
            <a:noFill/>
          </a:ln>
        </p:spPr>
      </p:pic>
      <p:sp>
        <p:nvSpPr>
          <p:cNvPr id="111" name="Google Shape;111;p20"/>
          <p:cNvSpPr txBox="1"/>
          <p:nvPr/>
        </p:nvSpPr>
        <p:spPr>
          <a:xfrm>
            <a:off x="522725" y="447450"/>
            <a:ext cx="5279400" cy="8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Proxima Nova"/>
                <a:ea typeface="Proxima Nova"/>
                <a:cs typeface="Proxima Nova"/>
                <a:sym typeface="Proxima Nova"/>
              </a:rPr>
              <a:t>Interior Components</a:t>
            </a:r>
            <a:endParaRPr sz="2800">
              <a:latin typeface="Proxima Nova"/>
              <a:ea typeface="Proxima Nova"/>
              <a:cs typeface="Proxima Nova"/>
              <a:sym typeface="Proxima Nova"/>
            </a:endParaRPr>
          </a:p>
        </p:txBody>
      </p:sp>
      <p:sp>
        <p:nvSpPr>
          <p:cNvPr id="112" name="Google Shape;112;p20"/>
          <p:cNvSpPr txBox="1"/>
          <p:nvPr/>
        </p:nvSpPr>
        <p:spPr>
          <a:xfrm>
            <a:off x="595900" y="1047750"/>
            <a:ext cx="3303600" cy="10662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434343"/>
              </a:buClr>
              <a:buSzPts val="1700"/>
              <a:buFont typeface="Lato"/>
              <a:buChar char="●"/>
            </a:pPr>
            <a:r>
              <a:rPr lang="en" sz="1700" u="sng">
                <a:solidFill>
                  <a:srgbClr val="434343"/>
                </a:solidFill>
                <a:latin typeface="Lato"/>
                <a:ea typeface="Lato"/>
                <a:cs typeface="Lato"/>
                <a:sym typeface="Lato"/>
              </a:rPr>
              <a:t>Copper</a:t>
            </a:r>
            <a:r>
              <a:rPr lang="en" sz="1700" u="sng">
                <a:solidFill>
                  <a:srgbClr val="434343"/>
                </a:solidFill>
                <a:latin typeface="Lato"/>
                <a:ea typeface="Lato"/>
                <a:cs typeface="Lato"/>
                <a:sym typeface="Lato"/>
              </a:rPr>
              <a:t> w</a:t>
            </a:r>
            <a:r>
              <a:rPr lang="en" sz="1700" u="sng">
                <a:solidFill>
                  <a:srgbClr val="434343"/>
                </a:solidFill>
                <a:latin typeface="Lato"/>
                <a:ea typeface="Lato"/>
                <a:cs typeface="Lato"/>
                <a:sym typeface="Lato"/>
              </a:rPr>
              <a:t>ires (blue &amp; red)</a:t>
            </a:r>
            <a:r>
              <a:rPr lang="en" sz="1700">
                <a:solidFill>
                  <a:srgbClr val="434343"/>
                </a:solidFill>
                <a:latin typeface="Lato"/>
                <a:ea typeface="Lato"/>
                <a:cs typeface="Lato"/>
                <a:sym typeface="Lato"/>
              </a:rPr>
              <a:t> - allow the electric current to run from the batteries to the LED </a:t>
            </a:r>
            <a:endParaRPr/>
          </a:p>
        </p:txBody>
      </p:sp>
      <p:sp>
        <p:nvSpPr>
          <p:cNvPr id="113" name="Google Shape;113;p20"/>
          <p:cNvSpPr txBox="1"/>
          <p:nvPr/>
        </p:nvSpPr>
        <p:spPr>
          <a:xfrm>
            <a:off x="595900" y="2317800"/>
            <a:ext cx="8394900" cy="2632200"/>
          </a:xfrm>
          <a:prstGeom prst="rect">
            <a:avLst/>
          </a:prstGeom>
          <a:noFill/>
          <a:ln>
            <a:noFill/>
          </a:ln>
        </p:spPr>
        <p:txBody>
          <a:bodyPr anchorCtr="0" anchor="t" bIns="91425" lIns="91425" spcFirstLastPara="1" rIns="91425" wrap="square" tIns="91425">
            <a:noAutofit/>
          </a:bodyPr>
          <a:lstStyle/>
          <a:p>
            <a:pPr indent="-336550" lvl="0" marL="457200" rtl="0" algn="l">
              <a:lnSpc>
                <a:spcPct val="150000"/>
              </a:lnSpc>
              <a:spcBef>
                <a:spcPts val="0"/>
              </a:spcBef>
              <a:spcAft>
                <a:spcPts val="0"/>
              </a:spcAft>
              <a:buClr>
                <a:srgbClr val="434343"/>
              </a:buClr>
              <a:buSzPts val="1700"/>
              <a:buFont typeface="Lato"/>
              <a:buChar char="●"/>
            </a:pPr>
            <a:r>
              <a:rPr lang="en" sz="1700" u="sng">
                <a:solidFill>
                  <a:srgbClr val="434343"/>
                </a:solidFill>
                <a:latin typeface="Lato"/>
                <a:ea typeface="Lato"/>
                <a:cs typeface="Lato"/>
                <a:sym typeface="Lato"/>
              </a:rPr>
              <a:t>Resistor</a:t>
            </a:r>
            <a:r>
              <a:rPr lang="en" sz="1700">
                <a:solidFill>
                  <a:srgbClr val="434343"/>
                </a:solidFill>
                <a:latin typeface="Lato"/>
                <a:ea typeface="Lato"/>
                <a:cs typeface="Lato"/>
                <a:sym typeface="Lato"/>
              </a:rPr>
              <a:t> - extends the lifespan of the lights and limits the power going to the LEDs</a:t>
            </a:r>
            <a:endParaRPr sz="1700" u="sng">
              <a:solidFill>
                <a:srgbClr val="434343"/>
              </a:solidFill>
              <a:latin typeface="Lato"/>
              <a:ea typeface="Lato"/>
              <a:cs typeface="Lato"/>
              <a:sym typeface="Lato"/>
            </a:endParaRPr>
          </a:p>
          <a:p>
            <a:pPr indent="-336550" lvl="0" marL="457200" rtl="0" algn="l">
              <a:lnSpc>
                <a:spcPct val="150000"/>
              </a:lnSpc>
              <a:spcBef>
                <a:spcPts val="0"/>
              </a:spcBef>
              <a:spcAft>
                <a:spcPts val="0"/>
              </a:spcAft>
              <a:buClr>
                <a:srgbClr val="434343"/>
              </a:buClr>
              <a:buSzPts val="1700"/>
              <a:buFont typeface="Lato"/>
              <a:buChar char="●"/>
            </a:pPr>
            <a:r>
              <a:rPr lang="en" sz="1700" u="sng">
                <a:solidFill>
                  <a:srgbClr val="434343"/>
                </a:solidFill>
                <a:latin typeface="Lato"/>
                <a:ea typeface="Lato"/>
                <a:cs typeface="Lato"/>
                <a:sym typeface="Lato"/>
              </a:rPr>
              <a:t>Reflector</a:t>
            </a:r>
            <a:r>
              <a:rPr lang="en" sz="1700">
                <a:solidFill>
                  <a:srgbClr val="434343"/>
                </a:solidFill>
                <a:latin typeface="Lato"/>
                <a:ea typeface="Lato"/>
                <a:cs typeface="Lato"/>
                <a:sym typeface="Lato"/>
              </a:rPr>
              <a:t> - Directs all light forward for maximum performance</a:t>
            </a:r>
            <a:endParaRPr sz="1700">
              <a:solidFill>
                <a:srgbClr val="434343"/>
              </a:solidFill>
              <a:latin typeface="Lato"/>
              <a:ea typeface="Lato"/>
              <a:cs typeface="Lato"/>
              <a:sym typeface="Lato"/>
            </a:endParaRPr>
          </a:p>
          <a:p>
            <a:pPr indent="-336550" lvl="0" marL="457200" rtl="0" algn="l">
              <a:lnSpc>
                <a:spcPct val="150000"/>
              </a:lnSpc>
              <a:spcBef>
                <a:spcPts val="0"/>
              </a:spcBef>
              <a:spcAft>
                <a:spcPts val="0"/>
              </a:spcAft>
              <a:buClr>
                <a:srgbClr val="434343"/>
              </a:buClr>
              <a:buSzPts val="1700"/>
              <a:buFont typeface="Lato"/>
              <a:buChar char="●"/>
            </a:pPr>
            <a:r>
              <a:rPr lang="en" sz="1700" u="sng">
                <a:solidFill>
                  <a:srgbClr val="434343"/>
                </a:solidFill>
                <a:latin typeface="Lato"/>
                <a:ea typeface="Lato"/>
                <a:cs typeface="Lato"/>
                <a:sym typeface="Lato"/>
              </a:rPr>
              <a:t>LED</a:t>
            </a:r>
            <a:r>
              <a:rPr lang="en" sz="1700">
                <a:solidFill>
                  <a:srgbClr val="434343"/>
                </a:solidFill>
                <a:latin typeface="Lato"/>
                <a:ea typeface="Lato"/>
                <a:cs typeface="Lato"/>
                <a:sym typeface="Lato"/>
              </a:rPr>
              <a:t> - Light Emitting Diode; main function of the flashlight, provides the light for the flashlight</a:t>
            </a:r>
            <a:endParaRPr sz="1700">
              <a:solidFill>
                <a:srgbClr val="434343"/>
              </a:solidFill>
              <a:latin typeface="Lato"/>
              <a:ea typeface="Lato"/>
              <a:cs typeface="Lato"/>
              <a:sym typeface="Lato"/>
            </a:endParaRPr>
          </a:p>
          <a:p>
            <a:pPr indent="-336550" lvl="1" marL="914400" rtl="0" algn="l">
              <a:lnSpc>
                <a:spcPct val="150000"/>
              </a:lnSpc>
              <a:spcBef>
                <a:spcPts val="0"/>
              </a:spcBef>
              <a:spcAft>
                <a:spcPts val="0"/>
              </a:spcAft>
              <a:buClr>
                <a:srgbClr val="434343"/>
              </a:buClr>
              <a:buSzPts val="1700"/>
              <a:buFont typeface="Lato"/>
              <a:buChar char="○"/>
            </a:pPr>
            <a:r>
              <a:rPr lang="en" sz="1700">
                <a:solidFill>
                  <a:srgbClr val="434343"/>
                </a:solidFill>
                <a:latin typeface="Lato"/>
                <a:ea typeface="Lato"/>
                <a:cs typeface="Lato"/>
                <a:sym typeface="Lato"/>
              </a:rPr>
              <a:t>Aluminum gallium indium phosphide (semiconductor) </a:t>
            </a:r>
            <a:endParaRPr sz="1700">
              <a:solidFill>
                <a:srgbClr val="434343"/>
              </a:solidFill>
              <a:latin typeface="Lato"/>
              <a:ea typeface="Lato"/>
              <a:cs typeface="Lato"/>
              <a:sym typeface="Lato"/>
            </a:endParaRPr>
          </a:p>
          <a:p>
            <a:pPr indent="-336550" lvl="1" marL="914400" rtl="0" algn="l">
              <a:lnSpc>
                <a:spcPct val="150000"/>
              </a:lnSpc>
              <a:spcBef>
                <a:spcPts val="0"/>
              </a:spcBef>
              <a:spcAft>
                <a:spcPts val="0"/>
              </a:spcAft>
              <a:buClr>
                <a:srgbClr val="434343"/>
              </a:buClr>
              <a:buSzPts val="1700"/>
              <a:buFont typeface="Lato"/>
              <a:buChar char="○"/>
            </a:pPr>
            <a:r>
              <a:rPr lang="en" sz="1700">
                <a:solidFill>
                  <a:srgbClr val="434343"/>
                </a:solidFill>
                <a:highlight>
                  <a:schemeClr val="lt1"/>
                </a:highlight>
                <a:latin typeface="Lato"/>
                <a:ea typeface="Lato"/>
                <a:cs typeface="Lato"/>
                <a:sym typeface="Lato"/>
              </a:rPr>
              <a:t>Polymethyl methacrylate</a:t>
            </a:r>
            <a:r>
              <a:rPr lang="en" sz="1700">
                <a:solidFill>
                  <a:srgbClr val="434343"/>
                </a:solidFill>
                <a:latin typeface="Lato"/>
                <a:ea typeface="Lato"/>
                <a:cs typeface="Lato"/>
                <a:sym typeface="Lato"/>
              </a:rPr>
              <a:t> (acrylic)</a:t>
            </a:r>
            <a:endParaRPr sz="1700">
              <a:solidFill>
                <a:srgbClr val="434343"/>
              </a:solidFill>
              <a:latin typeface="Lato"/>
              <a:ea typeface="Lato"/>
              <a:cs typeface="Lato"/>
              <a:sym typeface="Lato"/>
            </a:endParaRPr>
          </a:p>
          <a:p>
            <a:pPr indent="-336550" lvl="2" marL="1371600" rtl="0" algn="l">
              <a:lnSpc>
                <a:spcPct val="150000"/>
              </a:lnSpc>
              <a:spcBef>
                <a:spcPts val="0"/>
              </a:spcBef>
              <a:spcAft>
                <a:spcPts val="0"/>
              </a:spcAft>
              <a:buClr>
                <a:srgbClr val="434343"/>
              </a:buClr>
              <a:buSzPts val="1700"/>
              <a:buFont typeface="Lato"/>
              <a:buChar char="■"/>
            </a:pPr>
            <a:r>
              <a:rPr lang="en" sz="1700">
                <a:solidFill>
                  <a:srgbClr val="434343"/>
                </a:solidFill>
                <a:highlight>
                  <a:schemeClr val="lt1"/>
                </a:highlight>
                <a:latin typeface="Lato"/>
                <a:ea typeface="Lato"/>
                <a:cs typeface="Lato"/>
                <a:sym typeface="Lato"/>
              </a:rPr>
              <a:t>allows for energy efficient lighting</a:t>
            </a:r>
            <a:endParaRPr sz="1700">
              <a:solidFill>
                <a:srgbClr val="434343"/>
              </a:solidFill>
              <a:latin typeface="Lato"/>
              <a:ea typeface="Lato"/>
              <a:cs typeface="Lato"/>
              <a:sym typeface="Lato"/>
            </a:endParaRPr>
          </a:p>
          <a:p>
            <a:pPr indent="0" lvl="0" marL="0" rtl="0" algn="l">
              <a:lnSpc>
                <a:spcPct val="150000"/>
              </a:lnSpc>
              <a:spcBef>
                <a:spcPts val="1600"/>
              </a:spcBef>
              <a:spcAft>
                <a:spcPts val="0"/>
              </a:spcAft>
              <a:buNone/>
            </a:pPr>
            <a:r>
              <a:t/>
            </a:r>
            <a:endParaRPr sz="1700">
              <a:solidFill>
                <a:srgbClr val="434343"/>
              </a:solidFill>
              <a:latin typeface="Lato"/>
              <a:ea typeface="Lato"/>
              <a:cs typeface="Lato"/>
              <a:sym typeface="Lato"/>
            </a:endParaRPr>
          </a:p>
          <a:p>
            <a:pPr indent="0" lvl="0" marL="0" rtl="0" algn="l">
              <a:lnSpc>
                <a:spcPct val="150000"/>
              </a:lnSpc>
              <a:spcBef>
                <a:spcPts val="1600"/>
              </a:spcBef>
              <a:spcAft>
                <a:spcPts val="0"/>
              </a:spcAft>
              <a:buNone/>
            </a:pPr>
            <a:r>
              <a:t/>
            </a:r>
            <a:endParaRPr sz="1700">
              <a:solidFill>
                <a:srgbClr val="434343"/>
              </a:solidFill>
              <a:latin typeface="Lato"/>
              <a:ea typeface="Lato"/>
              <a:cs typeface="Lato"/>
              <a:sym typeface="Lato"/>
            </a:endParaRPr>
          </a:p>
          <a:p>
            <a:pPr indent="0" lvl="0" marL="0" rtl="0" algn="l">
              <a:lnSpc>
                <a:spcPct val="150000"/>
              </a:lnSpc>
              <a:spcBef>
                <a:spcPts val="1600"/>
              </a:spcBef>
              <a:spcAft>
                <a:spcPts val="0"/>
              </a:spcAft>
              <a:buNone/>
            </a:pPr>
            <a:r>
              <a:t/>
            </a:r>
            <a:endParaRPr sz="1700" u="sng">
              <a:solidFill>
                <a:srgbClr val="434343"/>
              </a:solidFill>
              <a:latin typeface="Lato"/>
              <a:ea typeface="Lato"/>
              <a:cs typeface="Lato"/>
              <a:sym typeface="Lato"/>
            </a:endParaRPr>
          </a:p>
          <a:p>
            <a:pPr indent="0" lvl="0" marL="0" rtl="0" algn="l">
              <a:lnSpc>
                <a:spcPct val="150000"/>
              </a:lnSpc>
              <a:spcBef>
                <a:spcPts val="1600"/>
              </a:spcBef>
              <a:spcAft>
                <a:spcPts val="1600"/>
              </a:spcAft>
              <a:buNone/>
            </a:pPr>
            <a:r>
              <a:t/>
            </a:r>
            <a:endParaRPr sz="1700">
              <a:solidFill>
                <a:srgbClr val="434343"/>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pic>
        <p:nvPicPr>
          <p:cNvPr id="118" name="Google Shape;118;p21"/>
          <p:cNvPicPr preferRelativeResize="0"/>
          <p:nvPr/>
        </p:nvPicPr>
        <p:blipFill>
          <a:blip r:embed="rId3">
            <a:alphaModFix/>
          </a:blip>
          <a:stretch>
            <a:fillRect/>
          </a:stretch>
        </p:blipFill>
        <p:spPr>
          <a:xfrm>
            <a:off x="161500" y="1934100"/>
            <a:ext cx="4106376" cy="3057700"/>
          </a:xfrm>
          <a:prstGeom prst="rect">
            <a:avLst/>
          </a:prstGeom>
          <a:noFill/>
          <a:ln>
            <a:noFill/>
          </a:ln>
        </p:spPr>
      </p:pic>
      <p:pic>
        <p:nvPicPr>
          <p:cNvPr id="119" name="Google Shape;119;p21"/>
          <p:cNvPicPr preferRelativeResize="0"/>
          <p:nvPr/>
        </p:nvPicPr>
        <p:blipFill rotWithShape="1">
          <a:blip r:embed="rId4">
            <a:alphaModFix/>
          </a:blip>
          <a:srcRect b="31699" l="17557" r="36310" t="3793"/>
          <a:stretch/>
        </p:blipFill>
        <p:spPr>
          <a:xfrm rot="-5400000">
            <a:off x="5479289" y="-1058985"/>
            <a:ext cx="2534951" cy="4726522"/>
          </a:xfrm>
          <a:prstGeom prst="rect">
            <a:avLst/>
          </a:prstGeom>
          <a:noFill/>
          <a:ln>
            <a:noFill/>
          </a:ln>
        </p:spPr>
      </p:pic>
      <p:sp>
        <p:nvSpPr>
          <p:cNvPr id="120" name="Google Shape;120;p21"/>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Resistor</a:t>
            </a:r>
            <a:endParaRPr/>
          </a:p>
        </p:txBody>
      </p:sp>
      <p:sp>
        <p:nvSpPr>
          <p:cNvPr id="121" name="Google Shape;121;p21"/>
          <p:cNvSpPr txBox="1"/>
          <p:nvPr/>
        </p:nvSpPr>
        <p:spPr>
          <a:xfrm>
            <a:off x="7994300" y="3269400"/>
            <a:ext cx="1615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accent2"/>
                </a:solidFill>
                <a:latin typeface="Proxima Nova"/>
                <a:ea typeface="Proxima Nova"/>
                <a:cs typeface="Proxima Nova"/>
                <a:sym typeface="Proxima Nova"/>
              </a:rPr>
              <a:t>Gold</a:t>
            </a:r>
            <a:endParaRPr sz="2200">
              <a:solidFill>
                <a:schemeClr val="accent2"/>
              </a:solidFill>
              <a:latin typeface="Proxima Nova"/>
              <a:ea typeface="Proxima Nova"/>
              <a:cs typeface="Proxima Nova"/>
              <a:sym typeface="Proxima Nova"/>
            </a:endParaRPr>
          </a:p>
        </p:txBody>
      </p:sp>
      <p:sp>
        <p:nvSpPr>
          <p:cNvPr id="122" name="Google Shape;122;p21"/>
          <p:cNvSpPr txBox="1"/>
          <p:nvPr/>
        </p:nvSpPr>
        <p:spPr>
          <a:xfrm>
            <a:off x="4921250" y="2962425"/>
            <a:ext cx="1615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accent2"/>
                </a:solidFill>
                <a:latin typeface="Proxima Nova"/>
                <a:ea typeface="Proxima Nova"/>
                <a:cs typeface="Proxima Nova"/>
                <a:sym typeface="Proxima Nova"/>
              </a:rPr>
              <a:t>Orange</a:t>
            </a:r>
            <a:endParaRPr sz="2200">
              <a:solidFill>
                <a:schemeClr val="accent2"/>
              </a:solidFill>
              <a:latin typeface="Proxima Nova"/>
              <a:ea typeface="Proxima Nova"/>
              <a:cs typeface="Proxima Nova"/>
              <a:sym typeface="Proxima Nova"/>
            </a:endParaRPr>
          </a:p>
        </p:txBody>
      </p:sp>
      <p:cxnSp>
        <p:nvCxnSpPr>
          <p:cNvPr id="123" name="Google Shape;123;p21"/>
          <p:cNvCxnSpPr/>
          <p:nvPr/>
        </p:nvCxnSpPr>
        <p:spPr>
          <a:xfrm rot="10800000">
            <a:off x="8383975" y="1121625"/>
            <a:ext cx="168000" cy="2069400"/>
          </a:xfrm>
          <a:prstGeom prst="straightConnector1">
            <a:avLst/>
          </a:prstGeom>
          <a:noFill/>
          <a:ln cap="flat" cmpd="sng" w="114300">
            <a:solidFill>
              <a:srgbClr val="FFFF00"/>
            </a:solidFill>
            <a:prstDash val="solid"/>
            <a:round/>
            <a:headEnd len="med" w="med" type="none"/>
            <a:tailEnd len="med" w="med" type="triangle"/>
          </a:ln>
        </p:spPr>
      </p:cxnSp>
      <p:cxnSp>
        <p:nvCxnSpPr>
          <p:cNvPr id="124" name="Google Shape;124;p21"/>
          <p:cNvCxnSpPr/>
          <p:nvPr/>
        </p:nvCxnSpPr>
        <p:spPr>
          <a:xfrm flipH="1" rot="10800000">
            <a:off x="5883975" y="928450"/>
            <a:ext cx="1238400" cy="2050500"/>
          </a:xfrm>
          <a:prstGeom prst="straightConnector1">
            <a:avLst/>
          </a:prstGeom>
          <a:noFill/>
          <a:ln cap="flat" cmpd="sng" w="76200">
            <a:solidFill>
              <a:srgbClr val="FF9900"/>
            </a:solidFill>
            <a:prstDash val="solid"/>
            <a:round/>
            <a:headEnd len="med" w="med" type="none"/>
            <a:tailEnd len="med" w="med" type="triangle"/>
          </a:ln>
        </p:spPr>
      </p:cxnSp>
      <p:sp>
        <p:nvSpPr>
          <p:cNvPr id="125" name="Google Shape;125;p21"/>
          <p:cNvSpPr txBox="1"/>
          <p:nvPr/>
        </p:nvSpPr>
        <p:spPr>
          <a:xfrm>
            <a:off x="415025" y="725725"/>
            <a:ext cx="2503800" cy="244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2"/>
                </a:solidFill>
              </a:rPr>
              <a:t>Reduces current by </a:t>
            </a:r>
            <a:r>
              <a:rPr lang="en" sz="2400">
                <a:solidFill>
                  <a:schemeClr val="accent2"/>
                </a:solidFill>
                <a:latin typeface="Lato"/>
                <a:ea typeface="Lato"/>
                <a:cs typeface="Lato"/>
                <a:sym typeface="Lato"/>
              </a:rPr>
              <a:t>3.3k Ω±5%</a:t>
            </a:r>
            <a:endParaRPr sz="2400">
              <a:solidFill>
                <a:schemeClr val="accent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